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63" r:id="rId3"/>
    <p:sldId id="264" r:id="rId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92D050"/>
    <a:srgbClr val="0A96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84" autoAdjust="0"/>
  </p:normalViewPr>
  <p:slideViewPr>
    <p:cSldViewPr snapToGrid="0">
      <p:cViewPr varScale="1">
        <p:scale>
          <a:sx n="50" d="100"/>
          <a:sy n="50" d="100"/>
        </p:scale>
        <p:origin x="1656" y="32"/>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notesMasters/notesMaster1.xml" Type="http://schemas.openxmlformats.org/officeDocument/2006/relationships/notesMaster"/><Relationship Id="rId6" Target="presProps.xml" Type="http://schemas.openxmlformats.org/officeDocument/2006/relationships/presProps"/><Relationship Id="rId7" Target="viewProps.xml" Type="http://schemas.openxmlformats.org/officeDocument/2006/relationships/viewProps"/><Relationship Id="rId8" Target="theme/theme1.xml" Type="http://schemas.openxmlformats.org/officeDocument/2006/relationships/theme"/><Relationship Id="rId9" Target="tableStyles.xml" Type="http://schemas.openxmlformats.org/officeDocument/2006/relationships/tableStyles"/></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28B96-97C5-40F3-B894-737A3C6A1FF4}" type="datetimeFigureOut">
              <a:rPr kumimoji="1" lang="ja-JP" altLang="en-US" smtClean="0"/>
              <a:t>2022/9/8</a:t>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C5ECE-60AE-443B-9803-EC035E29D93F}" type="slidenum">
              <a:rPr kumimoji="1" lang="ja-JP" altLang="en-US" smtClean="0"/>
              <a:t>‹#›</a:t>
            </a:fld>
            <a:endParaRPr kumimoji="1" lang="ja-JP" altLang="en-US"/>
          </a:p>
        </p:txBody>
      </p:sp>
    </p:spTree>
    <p:extLst>
      <p:ext uri="{BB962C8B-B14F-4D97-AF65-F5344CB8AC3E}">
        <p14:creationId xmlns:p14="http://schemas.microsoft.com/office/powerpoint/2010/main" val="1047672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5C5ECE-60AE-443B-9803-EC035E29D93F}" type="slidenum">
              <a:rPr kumimoji="1" lang="ja-JP" altLang="en-US" smtClean="0"/>
              <a:t>1</a:t>
            </a:fld>
            <a:endParaRPr kumimoji="1" lang="ja-JP" altLang="en-US"/>
          </a:p>
        </p:txBody>
      </p:sp>
    </p:spTree>
    <p:extLst>
      <p:ext uri="{BB962C8B-B14F-4D97-AF65-F5344CB8AC3E}">
        <p14:creationId xmlns:p14="http://schemas.microsoft.com/office/powerpoint/2010/main" val="119706883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97761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198359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54586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124449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63237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235456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405494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427341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346788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364001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59C004-69B9-4D38-A5AE-B7D5EEC8F88E}" type="datetimeFigureOut">
              <a:rPr kumimoji="1" lang="ja-JP" altLang="en-US" smtClean="0"/>
              <a:t>2022/9/8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1673366094"/>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9C004-69B9-4D38-A5AE-B7D5EEC8F88E}" type="datetimeFigureOut">
              <a:rPr kumimoji="1" lang="ja-JP" altLang="en-US" smtClean="0"/>
              <a:t>2022/9/8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7AFEE-CD59-4284-A592-1D8F805B5C82}" type="slidenum">
              <a:rPr kumimoji="1" lang="ja-JP" altLang="en-US" smtClean="0"/>
              <a:t>‹#›</a:t>
            </a:fld>
            <a:endParaRPr kumimoji="1" lang="ja-JP" altLang="en-US"/>
          </a:p>
        </p:txBody>
      </p:sp>
    </p:spTree>
    <p:extLst>
      <p:ext uri="{BB962C8B-B14F-4D97-AF65-F5344CB8AC3E}">
        <p14:creationId xmlns:p14="http://schemas.microsoft.com/office/powerpoint/2010/main" val="2543284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15.png" Type="http://schemas.openxmlformats.org/officeDocument/2006/relationships/image"/><Relationship Id="rId11" Target="../media/image16.svg" Type="http://schemas.openxmlformats.org/officeDocument/2006/relationships/image"/><Relationship Id="rId12" Target="../media/image17.png" Type="http://schemas.openxmlformats.org/officeDocument/2006/relationships/image"/><Relationship Id="rId13" Target="../media/image18.sv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svg" Type="http://schemas.openxmlformats.org/officeDocument/2006/relationships/image"/><Relationship Id="rId17" Target="../media/image22.png" Type="http://schemas.openxmlformats.org/officeDocument/2006/relationships/image"/><Relationship Id="rId18" Target="../media/image23.svg" Type="http://schemas.openxmlformats.org/officeDocument/2006/relationships/image"/><Relationship Id="rId19" Target="../media/image24.jpg" Type="http://schemas.openxmlformats.org/officeDocument/2006/relationships/image"/><Relationship Id="rId2" Target="../media/image7.png" Type="http://schemas.openxmlformats.org/officeDocument/2006/relationships/image"/><Relationship Id="rId20" Target="https://www.pikist.com/free-photo-sazax/ja" TargetMode="External" Type="http://schemas.openxmlformats.org/officeDocument/2006/relationships/hyperlink"/><Relationship Id="rId21" Target="../media/image25.png" Type="http://schemas.openxmlformats.org/officeDocument/2006/relationships/image"/><Relationship Id="rId22" Target="../media/image26.sv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2FC342F2-68C4-1494-48B2-8A5E83AB999F}"/>
              </a:ext>
            </a:extLst>
          </p:cNvPr>
          <p:cNvPicPr>
            <a:picLocks noChangeAspect="1"/>
          </p:cNvPicPr>
          <p:nvPr/>
        </p:nvPicPr>
        <p:blipFill>
          <a:blip r:embed="rId3"/>
          <a:stretch>
            <a:fillRect/>
          </a:stretch>
        </p:blipFill>
        <p:spPr>
          <a:xfrm>
            <a:off x="430953" y="5046215"/>
            <a:ext cx="3420000" cy="1434068"/>
          </a:xfrm>
          <a:prstGeom prst="rect">
            <a:avLst/>
          </a:prstGeom>
        </p:spPr>
      </p:pic>
      <p:sp>
        <p:nvSpPr>
          <p:cNvPr id="4" name="テキスト ボックス 3">
            <a:extLst>
              <a:ext uri="{FF2B5EF4-FFF2-40B4-BE49-F238E27FC236}">
                <a16:creationId xmlns:a16="http://schemas.microsoft.com/office/drawing/2014/main" id="{64FC4B41-220D-97B1-026D-1F6F6AF50C6E}"/>
              </a:ext>
            </a:extLst>
          </p:cNvPr>
          <p:cNvSpPr txBox="1"/>
          <p:nvPr/>
        </p:nvSpPr>
        <p:spPr>
          <a:xfrm>
            <a:off x="57150" y="31676"/>
            <a:ext cx="9763125" cy="276999"/>
          </a:xfrm>
          <a:prstGeom prst="rect">
            <a:avLst/>
          </a:prstGeom>
          <a:noFill/>
        </p:spPr>
        <p:txBody>
          <a:bodyPr wrap="square" rtlCol="0">
            <a:spAutoFit/>
          </a:bodyPr>
          <a:lstStyle/>
          <a:p>
            <a:pPr algn="ctr"/>
            <a:r>
              <a:rPr kumimoji="1" lang="ja-JP" altLang="en-US" sz="1200" b="1" dirty="0">
                <a:solidFill>
                  <a:srgbClr val="0A9689"/>
                </a:solidFill>
                <a:latin typeface="BIZ UDPゴシック" panose="020B0400000000000000" pitchFamily="50" charset="-128"/>
                <a:ea typeface="BIZ UDPゴシック" panose="020B0400000000000000" pitchFamily="50" charset="-128"/>
              </a:rPr>
              <a:t>きんき共創マッチング　主催：環境省　近畿地方環境事務所・きんき環境館</a:t>
            </a:r>
            <a:r>
              <a:rPr kumimoji="1" lang="ja-JP" altLang="en-US" sz="1050" b="1" dirty="0">
                <a:solidFill>
                  <a:srgbClr val="0A9689"/>
                </a:solidFill>
                <a:latin typeface="BIZ UDPゴシック" panose="020B0400000000000000" pitchFamily="50" charset="-128"/>
                <a:ea typeface="BIZ UDPゴシック" panose="020B0400000000000000" pitchFamily="50" charset="-128"/>
              </a:rPr>
              <a:t>　　</a:t>
            </a:r>
            <a:endParaRPr kumimoji="1" lang="en-US" altLang="ja-JP" sz="1200" b="1" dirty="0">
              <a:solidFill>
                <a:srgbClr val="0A9689"/>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3360C93-D69F-BEDA-3BAF-B8BDE0782B36}"/>
              </a:ext>
            </a:extLst>
          </p:cNvPr>
          <p:cNvSpPr txBox="1"/>
          <p:nvPr/>
        </p:nvSpPr>
        <p:spPr>
          <a:xfrm>
            <a:off x="148753" y="847976"/>
            <a:ext cx="3267075"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①マッチングとは？</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8FA66E7-04CC-A6B0-EEF8-F3B153AEC484}"/>
              </a:ext>
            </a:extLst>
          </p:cNvPr>
          <p:cNvSpPr txBox="1"/>
          <p:nvPr/>
        </p:nvSpPr>
        <p:spPr>
          <a:xfrm>
            <a:off x="200025" y="1269806"/>
            <a:ext cx="4076700" cy="1384995"/>
          </a:xfrm>
          <a:prstGeom prst="rect">
            <a:avLst/>
          </a:prstGeom>
          <a:noFill/>
        </p:spPr>
        <p:txBody>
          <a:bodyPr wrap="square" rtlCol="0">
            <a:spAutoFit/>
          </a:bodyPr>
          <a:lstStyle/>
          <a:p>
            <a:r>
              <a:rPr kumimoji="1" lang="ja-JP" altLang="en-US" sz="1400" dirty="0"/>
              <a:t>「種類の異なったものを組み合わせること」をマッチングと言い、新たな成果・効果を得るためにおこなわれます。</a:t>
            </a:r>
            <a:endParaRPr kumimoji="1" lang="en-US" altLang="ja-JP" sz="1400" dirty="0"/>
          </a:p>
          <a:p>
            <a:r>
              <a:rPr kumimoji="1" lang="ja-JP" altLang="en-US" sz="1400" dirty="0"/>
              <a:t>　ここでのマッチングは、自治体（官・公・行政などとも言う）と企業等（民間団体も含む）の組み合わせのことです。</a:t>
            </a:r>
            <a:endParaRPr kumimoji="1" lang="en-US" altLang="ja-JP" sz="1400" dirty="0"/>
          </a:p>
        </p:txBody>
      </p:sp>
      <p:sp>
        <p:nvSpPr>
          <p:cNvPr id="33" name="四角形: 角を丸くする 32">
            <a:extLst>
              <a:ext uri="{FF2B5EF4-FFF2-40B4-BE49-F238E27FC236}">
                <a16:creationId xmlns:a16="http://schemas.microsoft.com/office/drawing/2014/main" id="{C7CC41CE-636C-5831-41F3-A6EDBA9175C0}"/>
              </a:ext>
            </a:extLst>
          </p:cNvPr>
          <p:cNvSpPr/>
          <p:nvPr/>
        </p:nvSpPr>
        <p:spPr>
          <a:xfrm>
            <a:off x="320202" y="4846788"/>
            <a:ext cx="3635871" cy="188613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A922C236-1B95-DAE6-751F-63C9B5FE774B}"/>
              </a:ext>
            </a:extLst>
          </p:cNvPr>
          <p:cNvSpPr/>
          <p:nvPr/>
        </p:nvSpPr>
        <p:spPr>
          <a:xfrm>
            <a:off x="4997135" y="2705100"/>
            <a:ext cx="4779328" cy="4030462"/>
          </a:xfrm>
          <a:prstGeom prst="roundRect">
            <a:avLst>
              <a:gd name="adj" fmla="val 71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774984D0-9126-172A-4847-273766D13588}"/>
              </a:ext>
            </a:extLst>
          </p:cNvPr>
          <p:cNvSpPr txBox="1"/>
          <p:nvPr/>
        </p:nvSpPr>
        <p:spPr>
          <a:xfrm>
            <a:off x="167802" y="3701612"/>
            <a:ext cx="4204173" cy="954107"/>
          </a:xfrm>
          <a:prstGeom prst="rect">
            <a:avLst/>
          </a:prstGeom>
          <a:noFill/>
        </p:spPr>
        <p:txBody>
          <a:bodyPr wrap="square" rtlCol="0">
            <a:spAutoFit/>
          </a:bodyPr>
          <a:lstStyle/>
          <a:p>
            <a:r>
              <a:rPr kumimoji="1" lang="ja-JP" altLang="en-US" sz="1400" dirty="0"/>
              <a:t>自治体の課題に対して、解決策を提供できる企業が見つかれば、課題が解決します。自治体と企業等のマッチングでは、そのような組み合わせを見つけることを目的としています。</a:t>
            </a:r>
            <a:endParaRPr kumimoji="1" lang="en-US" altLang="ja-JP" sz="1400" dirty="0"/>
          </a:p>
        </p:txBody>
      </p:sp>
      <p:sp>
        <p:nvSpPr>
          <p:cNvPr id="41" name="テキスト ボックス 40">
            <a:extLst>
              <a:ext uri="{FF2B5EF4-FFF2-40B4-BE49-F238E27FC236}">
                <a16:creationId xmlns:a16="http://schemas.microsoft.com/office/drawing/2014/main" id="{835C4391-2F8E-AD31-1DA5-ED497C65B859}"/>
              </a:ext>
            </a:extLst>
          </p:cNvPr>
          <p:cNvSpPr txBox="1"/>
          <p:nvPr/>
        </p:nvSpPr>
        <p:spPr>
          <a:xfrm>
            <a:off x="148753" y="3261468"/>
            <a:ext cx="4680268"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②自治体と企業等のマッチング</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40355AA1-08BA-FA41-0D90-8A5162115E0F}"/>
              </a:ext>
            </a:extLst>
          </p:cNvPr>
          <p:cNvSpPr txBox="1"/>
          <p:nvPr/>
        </p:nvSpPr>
        <p:spPr>
          <a:xfrm>
            <a:off x="4845842" y="1306628"/>
            <a:ext cx="4800753" cy="1384995"/>
          </a:xfrm>
          <a:prstGeom prst="rect">
            <a:avLst/>
          </a:prstGeom>
          <a:noFill/>
        </p:spPr>
        <p:txBody>
          <a:bodyPr wrap="square" rtlCol="0">
            <a:spAutoFit/>
          </a:bodyPr>
          <a:lstStyle/>
          <a:p>
            <a:r>
              <a:rPr kumimoji="1" lang="ja-JP" altLang="en-US" sz="1400" dirty="0"/>
              <a:t>「共創マッチング」では、</a:t>
            </a:r>
            <a:r>
              <a:rPr kumimoji="1" lang="ja-JP" altLang="en-US" sz="1400" u="sng" dirty="0"/>
              <a:t>自治体の課題を企業側にわかりやすく伝え、企業側が自治体への解決策を自治体と対等な立場で提案することなど、両者のスムースな対話を促すよう配慮</a:t>
            </a:r>
            <a:r>
              <a:rPr kumimoji="1" lang="ja-JP" altLang="en-US" sz="1400" dirty="0"/>
              <a:t>します。相互の理解が深まると、単なる組み合わせを超えた</a:t>
            </a:r>
            <a:r>
              <a:rPr kumimoji="1" lang="ja-JP" altLang="en-US" sz="1400" u="sng" dirty="0"/>
              <a:t>新しい価値の創造</a:t>
            </a:r>
            <a:r>
              <a:rPr kumimoji="1" lang="ja-JP" altLang="en-US" sz="1400" dirty="0"/>
              <a:t>につながると考えるためです。</a:t>
            </a:r>
            <a:endParaRPr kumimoji="1" lang="en-US" altLang="ja-JP" sz="1400" dirty="0"/>
          </a:p>
        </p:txBody>
      </p:sp>
      <p:sp>
        <p:nvSpPr>
          <p:cNvPr id="43" name="テキスト ボックス 42">
            <a:extLst>
              <a:ext uri="{FF2B5EF4-FFF2-40B4-BE49-F238E27FC236}">
                <a16:creationId xmlns:a16="http://schemas.microsoft.com/office/drawing/2014/main" id="{E4E0E332-7F5C-F44E-839F-204352F0EE67}"/>
              </a:ext>
            </a:extLst>
          </p:cNvPr>
          <p:cNvSpPr txBox="1"/>
          <p:nvPr/>
        </p:nvSpPr>
        <p:spPr>
          <a:xfrm>
            <a:off x="4845842" y="847976"/>
            <a:ext cx="4841084"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③</a:t>
            </a:r>
            <a:r>
              <a:rPr kumimoji="1" lang="ja-JP" altLang="en-US" sz="2400" b="1" u="sng" dirty="0">
                <a:latin typeface="BIZ UDPゴシック" panose="020B0400000000000000" pitchFamily="50" charset="-128"/>
                <a:ea typeface="BIZ UDPゴシック" panose="020B0400000000000000" pitchFamily="50" charset="-128"/>
              </a:rPr>
              <a:t>「共創マッチング」</a:t>
            </a:r>
            <a:r>
              <a:rPr kumimoji="1" lang="ja-JP" altLang="en-US" sz="2400" dirty="0">
                <a:latin typeface="BIZ UDPゴシック" panose="020B0400000000000000" pitchFamily="50" charset="-128"/>
                <a:ea typeface="BIZ UDPゴシック" panose="020B0400000000000000" pitchFamily="50" charset="-128"/>
              </a:rPr>
              <a:t>の特徴は？</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44" name="矢印: 右 43">
            <a:extLst>
              <a:ext uri="{FF2B5EF4-FFF2-40B4-BE49-F238E27FC236}">
                <a16:creationId xmlns:a16="http://schemas.microsoft.com/office/drawing/2014/main" id="{AFD7A78E-D5CD-1843-4809-D20D9245C39C}"/>
              </a:ext>
            </a:extLst>
          </p:cNvPr>
          <p:cNvSpPr/>
          <p:nvPr/>
        </p:nvSpPr>
        <p:spPr>
          <a:xfrm rot="5400000">
            <a:off x="1757489" y="2684310"/>
            <a:ext cx="475155" cy="536465"/>
          </a:xfrm>
          <a:prstGeom prst="rightArrow">
            <a:avLst>
              <a:gd name="adj1" fmla="val 50000"/>
              <a:gd name="adj2" fmla="val 60829"/>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0D159C9C-A5A1-6151-63A7-3DE79ECACF8B}"/>
              </a:ext>
            </a:extLst>
          </p:cNvPr>
          <p:cNvSpPr txBox="1"/>
          <p:nvPr/>
        </p:nvSpPr>
        <p:spPr>
          <a:xfrm>
            <a:off x="8336330" y="4746432"/>
            <a:ext cx="1338828" cy="400110"/>
          </a:xfrm>
          <a:prstGeom prst="rect">
            <a:avLst/>
          </a:prstGeom>
          <a:noFill/>
        </p:spPr>
        <p:txBody>
          <a:bodyPr wrap="none" rtlCol="0">
            <a:spAutoFit/>
          </a:bodyPr>
          <a:lstStyle/>
          <a:p>
            <a:r>
              <a:rPr kumimoji="1" lang="ja-JP" altLang="en-US" sz="1000" i="1" dirty="0"/>
              <a:t>相互の理解が進む</a:t>
            </a:r>
            <a:endParaRPr kumimoji="1" lang="en-US" altLang="ja-JP" sz="1000" i="1" dirty="0"/>
          </a:p>
          <a:p>
            <a:r>
              <a:rPr kumimoji="1" lang="ja-JP" altLang="en-US" sz="1000" i="1" dirty="0"/>
              <a:t>対等な立場での対話</a:t>
            </a:r>
          </a:p>
        </p:txBody>
      </p:sp>
      <p:sp>
        <p:nvSpPr>
          <p:cNvPr id="49" name="テキスト ボックス 48">
            <a:extLst>
              <a:ext uri="{FF2B5EF4-FFF2-40B4-BE49-F238E27FC236}">
                <a16:creationId xmlns:a16="http://schemas.microsoft.com/office/drawing/2014/main" id="{29288D89-F965-135F-0208-8BF6734786A6}"/>
              </a:ext>
            </a:extLst>
          </p:cNvPr>
          <p:cNvSpPr txBox="1"/>
          <p:nvPr/>
        </p:nvSpPr>
        <p:spPr>
          <a:xfrm>
            <a:off x="1995067" y="6321087"/>
            <a:ext cx="1210588" cy="246221"/>
          </a:xfrm>
          <a:prstGeom prst="rect">
            <a:avLst/>
          </a:prstGeom>
          <a:noFill/>
        </p:spPr>
        <p:txBody>
          <a:bodyPr wrap="none" rtlCol="0">
            <a:spAutoFit/>
          </a:bodyPr>
          <a:lstStyle/>
          <a:p>
            <a:r>
              <a:rPr kumimoji="1" lang="ja-JP" altLang="en-US" sz="1000" b="1" i="1" dirty="0"/>
              <a:t>解決策が見つかる</a:t>
            </a:r>
          </a:p>
        </p:txBody>
      </p:sp>
      <p:sp>
        <p:nvSpPr>
          <p:cNvPr id="5" name="テキスト ボックス 4">
            <a:extLst>
              <a:ext uri="{FF2B5EF4-FFF2-40B4-BE49-F238E27FC236}">
                <a16:creationId xmlns:a16="http://schemas.microsoft.com/office/drawing/2014/main" id="{C9374D96-4EF0-ED37-A348-2DE1AAD2E9CA}"/>
              </a:ext>
            </a:extLst>
          </p:cNvPr>
          <p:cNvSpPr txBox="1"/>
          <p:nvPr/>
        </p:nvSpPr>
        <p:spPr>
          <a:xfrm>
            <a:off x="216355" y="332454"/>
            <a:ext cx="9468000" cy="523220"/>
          </a:xfrm>
          <a:prstGeom prst="rect">
            <a:avLst/>
          </a:prstGeom>
          <a:solidFill>
            <a:srgbClr val="0A9689"/>
          </a:solidFill>
        </p:spPr>
        <p:txBody>
          <a:bodyPr wrap="square" rtlCol="0">
            <a:sp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Q</a:t>
            </a:r>
            <a:r>
              <a:rPr kumimoji="1" lang="ja-JP" altLang="en-US" sz="2800" dirty="0">
                <a:solidFill>
                  <a:schemeClr val="bg1"/>
                </a:solidFill>
                <a:latin typeface="BIZ UDPゴシック" panose="020B0400000000000000" pitchFamily="50" charset="-128"/>
                <a:ea typeface="BIZ UDPゴシック" panose="020B0400000000000000" pitchFamily="50" charset="-128"/>
              </a:rPr>
              <a:t>１．マッチングとは？　</a:t>
            </a:r>
            <a:r>
              <a:rPr kumimoji="1" lang="ja-JP" altLang="en-US" sz="2800" u="sng" dirty="0">
                <a:solidFill>
                  <a:schemeClr val="bg1"/>
                </a:solidFill>
                <a:latin typeface="BIZ UDPゴシック" panose="020B0400000000000000" pitchFamily="50" charset="-128"/>
                <a:ea typeface="BIZ UDPゴシック" panose="020B0400000000000000" pitchFamily="50" charset="-128"/>
              </a:rPr>
              <a:t>「共創マッチング」</a:t>
            </a:r>
            <a:r>
              <a:rPr kumimoji="1" lang="ja-JP" altLang="en-US" sz="2800" dirty="0">
                <a:solidFill>
                  <a:schemeClr val="bg1"/>
                </a:solidFill>
                <a:latin typeface="BIZ UDPゴシック" panose="020B0400000000000000" pitchFamily="50" charset="-128"/>
                <a:ea typeface="BIZ UDPゴシック" panose="020B0400000000000000" pitchFamily="50" charset="-128"/>
              </a:rPr>
              <a:t>の特徴とは？</a:t>
            </a:r>
          </a:p>
        </p:txBody>
      </p:sp>
      <p:sp>
        <p:nvSpPr>
          <p:cNvPr id="6" name="矢印: 右 5">
            <a:extLst>
              <a:ext uri="{FF2B5EF4-FFF2-40B4-BE49-F238E27FC236}">
                <a16:creationId xmlns:a16="http://schemas.microsoft.com/office/drawing/2014/main" id="{AE4D54D2-0E5D-B57E-46D5-D99845FC2E06}"/>
              </a:ext>
            </a:extLst>
          </p:cNvPr>
          <p:cNvSpPr/>
          <p:nvPr/>
        </p:nvSpPr>
        <p:spPr>
          <a:xfrm rot="20327214">
            <a:off x="4382597" y="4514576"/>
            <a:ext cx="475155" cy="536465"/>
          </a:xfrm>
          <a:prstGeom prst="rightArrow">
            <a:avLst>
              <a:gd name="adj1" fmla="val 50000"/>
              <a:gd name="adj2" fmla="val 60829"/>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4F5F5BC3-DE66-E1FF-42CA-F11754734AC3}"/>
              </a:ext>
            </a:extLst>
          </p:cNvPr>
          <p:cNvSpPr/>
          <p:nvPr/>
        </p:nvSpPr>
        <p:spPr>
          <a:xfrm>
            <a:off x="5417820" y="4637920"/>
            <a:ext cx="447431" cy="3912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1D9D181-DCFC-7F6B-F8A4-7DC1BE6A532E}"/>
              </a:ext>
            </a:extLst>
          </p:cNvPr>
          <p:cNvSpPr txBox="1"/>
          <p:nvPr/>
        </p:nvSpPr>
        <p:spPr>
          <a:xfrm>
            <a:off x="7674662" y="5828644"/>
            <a:ext cx="2154915" cy="738664"/>
          </a:xfrm>
          <a:prstGeom prst="rect">
            <a:avLst/>
          </a:prstGeom>
          <a:noFill/>
        </p:spPr>
        <p:txBody>
          <a:bodyPr wrap="square" rtlCol="0">
            <a:spAutoFit/>
          </a:bodyPr>
          <a:lstStyle/>
          <a:p>
            <a:r>
              <a:rPr kumimoji="1" lang="ja-JP" altLang="en-US" sz="1400" b="1" u="sng" dirty="0"/>
              <a:t>単なる組み合わせにとどまらない新しい価値を生み出す</a:t>
            </a:r>
            <a:r>
              <a:rPr kumimoji="1" lang="ja-JP" altLang="en-US" sz="1400" dirty="0"/>
              <a:t>ところに主眼</a:t>
            </a:r>
          </a:p>
        </p:txBody>
      </p:sp>
      <p:sp>
        <p:nvSpPr>
          <p:cNvPr id="3" name="テキスト ボックス 2">
            <a:extLst>
              <a:ext uri="{FF2B5EF4-FFF2-40B4-BE49-F238E27FC236}">
                <a16:creationId xmlns:a16="http://schemas.microsoft.com/office/drawing/2014/main" id="{30EB20E0-E3C0-BA20-CEAE-E3C27F506BCB}"/>
              </a:ext>
            </a:extLst>
          </p:cNvPr>
          <p:cNvSpPr txBox="1"/>
          <p:nvPr/>
        </p:nvSpPr>
        <p:spPr>
          <a:xfrm>
            <a:off x="1584175" y="4666179"/>
            <a:ext cx="1221898" cy="369332"/>
          </a:xfrm>
          <a:prstGeom prst="rect">
            <a:avLst/>
          </a:prstGeom>
          <a:noFill/>
        </p:spPr>
        <p:txBody>
          <a:bodyPr wrap="square" rtlCol="0">
            <a:spAutoFit/>
          </a:bodyPr>
          <a:lstStyle/>
          <a:p>
            <a:r>
              <a:rPr kumimoji="1" lang="ja-JP" altLang="en-US" b="1" dirty="0">
                <a:highlight>
                  <a:srgbClr val="FFFF00"/>
                </a:highlight>
              </a:rPr>
              <a:t>「連携」</a:t>
            </a:r>
          </a:p>
        </p:txBody>
      </p:sp>
      <p:sp>
        <p:nvSpPr>
          <p:cNvPr id="14" name="テキスト ボックス 13">
            <a:extLst>
              <a:ext uri="{FF2B5EF4-FFF2-40B4-BE49-F238E27FC236}">
                <a16:creationId xmlns:a16="http://schemas.microsoft.com/office/drawing/2014/main" id="{DB872418-6BBA-8EF3-9D52-9B21A3701A9C}"/>
              </a:ext>
            </a:extLst>
          </p:cNvPr>
          <p:cNvSpPr txBox="1"/>
          <p:nvPr/>
        </p:nvSpPr>
        <p:spPr>
          <a:xfrm>
            <a:off x="6859653" y="2544520"/>
            <a:ext cx="1221898" cy="369332"/>
          </a:xfrm>
          <a:prstGeom prst="rect">
            <a:avLst/>
          </a:prstGeom>
          <a:noFill/>
        </p:spPr>
        <p:txBody>
          <a:bodyPr wrap="square" rtlCol="0">
            <a:spAutoFit/>
          </a:bodyPr>
          <a:lstStyle/>
          <a:p>
            <a:r>
              <a:rPr kumimoji="1" lang="ja-JP" altLang="en-US" b="1" dirty="0">
                <a:highlight>
                  <a:srgbClr val="FFFF00"/>
                </a:highlight>
              </a:rPr>
              <a:t>「共創」</a:t>
            </a:r>
          </a:p>
        </p:txBody>
      </p:sp>
      <p:sp>
        <p:nvSpPr>
          <p:cNvPr id="20" name="テキスト ボックス 19">
            <a:extLst>
              <a:ext uri="{FF2B5EF4-FFF2-40B4-BE49-F238E27FC236}">
                <a16:creationId xmlns:a16="http://schemas.microsoft.com/office/drawing/2014/main" id="{1AA8A771-8522-D18C-1CFF-E10F10A0CEB9}"/>
              </a:ext>
            </a:extLst>
          </p:cNvPr>
          <p:cNvSpPr txBox="1"/>
          <p:nvPr/>
        </p:nvSpPr>
        <p:spPr>
          <a:xfrm>
            <a:off x="4301201" y="4993628"/>
            <a:ext cx="983416" cy="477054"/>
          </a:xfrm>
          <a:prstGeom prst="rect">
            <a:avLst/>
          </a:prstGeom>
          <a:noFill/>
        </p:spPr>
        <p:txBody>
          <a:bodyPr wrap="square" rtlCol="0">
            <a:spAutoFit/>
          </a:bodyPr>
          <a:lstStyle/>
          <a:p>
            <a:r>
              <a:rPr kumimoji="1" lang="en-US" altLang="ja-JP" sz="2500" dirty="0"/>
              <a:t>+α</a:t>
            </a:r>
            <a:endParaRPr kumimoji="1" lang="ja-JP" altLang="en-US" sz="2500" dirty="0"/>
          </a:p>
        </p:txBody>
      </p:sp>
      <p:sp>
        <p:nvSpPr>
          <p:cNvPr id="21" name="テキスト ボックス 20">
            <a:extLst>
              <a:ext uri="{FF2B5EF4-FFF2-40B4-BE49-F238E27FC236}">
                <a16:creationId xmlns:a16="http://schemas.microsoft.com/office/drawing/2014/main" id="{1528E2B5-1594-01B6-BB72-F96016429E33}"/>
              </a:ext>
            </a:extLst>
          </p:cNvPr>
          <p:cNvSpPr txBox="1"/>
          <p:nvPr/>
        </p:nvSpPr>
        <p:spPr>
          <a:xfrm>
            <a:off x="949671" y="6475329"/>
            <a:ext cx="2662882" cy="307777"/>
          </a:xfrm>
          <a:prstGeom prst="rect">
            <a:avLst/>
          </a:prstGeom>
          <a:noFill/>
        </p:spPr>
        <p:txBody>
          <a:bodyPr wrap="square" rtlCol="0">
            <a:spAutoFit/>
          </a:bodyPr>
          <a:lstStyle/>
          <a:p>
            <a:r>
              <a:rPr kumimoji="1" lang="ja-JP" altLang="en-US" sz="1400" dirty="0"/>
              <a:t>一緒に取り組むところに主眼</a:t>
            </a:r>
          </a:p>
        </p:txBody>
      </p:sp>
      <p:sp>
        <p:nvSpPr>
          <p:cNvPr id="15" name="正方形/長方形 14">
            <a:extLst>
              <a:ext uri="{FF2B5EF4-FFF2-40B4-BE49-F238E27FC236}">
                <a16:creationId xmlns:a16="http://schemas.microsoft.com/office/drawing/2014/main" id="{CDFE6887-CE98-13E0-9C4E-05798FEC6F47}"/>
              </a:ext>
            </a:extLst>
          </p:cNvPr>
          <p:cNvSpPr/>
          <p:nvPr/>
        </p:nvSpPr>
        <p:spPr>
          <a:xfrm>
            <a:off x="5996540" y="5541747"/>
            <a:ext cx="1883476" cy="2772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矢印: 左カーブ 15">
            <a:extLst>
              <a:ext uri="{FF2B5EF4-FFF2-40B4-BE49-F238E27FC236}">
                <a16:creationId xmlns:a16="http://schemas.microsoft.com/office/drawing/2014/main" id="{9DBC9080-5A71-50B6-594B-3181ECB7985E}"/>
              </a:ext>
            </a:extLst>
          </p:cNvPr>
          <p:cNvSpPr/>
          <p:nvPr/>
        </p:nvSpPr>
        <p:spPr>
          <a:xfrm>
            <a:off x="8114097" y="5049232"/>
            <a:ext cx="420303" cy="6424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3" name="図 22">
            <a:extLst>
              <a:ext uri="{FF2B5EF4-FFF2-40B4-BE49-F238E27FC236}">
                <a16:creationId xmlns:a16="http://schemas.microsoft.com/office/drawing/2014/main" id="{A66E56BA-A742-216D-B4CA-9EB40AB74266}"/>
              </a:ext>
            </a:extLst>
          </p:cNvPr>
          <p:cNvPicPr>
            <a:picLocks noChangeAspect="1"/>
          </p:cNvPicPr>
          <p:nvPr/>
        </p:nvPicPr>
        <p:blipFill>
          <a:blip r:embed="rId4"/>
          <a:stretch>
            <a:fillRect/>
          </a:stretch>
        </p:blipFill>
        <p:spPr>
          <a:xfrm>
            <a:off x="4979646" y="2898996"/>
            <a:ext cx="4362088" cy="3708000"/>
          </a:xfrm>
          <a:prstGeom prst="rect">
            <a:avLst/>
          </a:prstGeom>
        </p:spPr>
      </p:pic>
    </p:spTree>
    <p:extLst>
      <p:ext uri="{BB962C8B-B14F-4D97-AF65-F5344CB8AC3E}">
        <p14:creationId xmlns:p14="http://schemas.microsoft.com/office/powerpoint/2010/main" val="1962420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648C31FB-6266-8706-5CEE-63F481DD849C}"/>
              </a:ext>
            </a:extLst>
          </p:cNvPr>
          <p:cNvSpPr txBox="1"/>
          <p:nvPr/>
        </p:nvSpPr>
        <p:spPr>
          <a:xfrm>
            <a:off x="548990" y="1243304"/>
            <a:ext cx="3767438" cy="2739211"/>
          </a:xfrm>
          <a:prstGeom prst="rect">
            <a:avLst/>
          </a:prstGeom>
          <a:solidFill>
            <a:schemeClr val="accent2">
              <a:lumMod val="40000"/>
              <a:lumOff val="60000"/>
            </a:schemeClr>
          </a:solidFill>
        </p:spPr>
        <p:txBody>
          <a:bodyPr wrap="square">
            <a:spAutoFit/>
          </a:bodyPr>
          <a:lstStyle/>
          <a:p>
            <a:pPr algn="ctr"/>
            <a:r>
              <a:rPr lang="ja-JP" altLang="en-US" sz="2400" dirty="0">
                <a:latin typeface="BIZ UDPゴシック" panose="020B0400000000000000" pitchFamily="50" charset="-128"/>
                <a:ea typeface="BIZ UDPゴシック" panose="020B0400000000000000" pitchFamily="50" charset="-128"/>
              </a:rPr>
              <a:t>共創マッチングに向けた</a:t>
            </a:r>
            <a:endParaRPr lang="en-US" altLang="ja-JP" sz="2400" dirty="0">
              <a:latin typeface="BIZ UDPゴシック" panose="020B0400000000000000" pitchFamily="50" charset="-128"/>
              <a:ea typeface="BIZ UDPゴシック" panose="020B0400000000000000" pitchFamily="50" charset="-128"/>
            </a:endParaRPr>
          </a:p>
          <a:p>
            <a:pPr algn="ctr"/>
            <a:r>
              <a:rPr lang="ja-JP" altLang="en-US" sz="2400" dirty="0">
                <a:latin typeface="BIZ UDPゴシック" panose="020B0400000000000000" pitchFamily="50" charset="-128"/>
                <a:ea typeface="BIZ UDPゴシック" panose="020B0400000000000000" pitchFamily="50" charset="-128"/>
              </a:rPr>
              <a:t>自治体職員対象の研修会</a:t>
            </a:r>
            <a:br>
              <a:rPr lang="ja-JP" altLang="en-US" sz="1800"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企業との共創を成功に導くための課題を伝えるコツ</a:t>
            </a:r>
          </a:p>
          <a:p>
            <a:pPr algn="ctr"/>
            <a:r>
              <a:rPr lang="ja-JP" altLang="en-US" sz="1800" dirty="0">
                <a:latin typeface="BIZ UDPゴシック" panose="020B0400000000000000" pitchFamily="50" charset="-128"/>
                <a:ea typeface="BIZ UDPゴシック" panose="020B0400000000000000" pitchFamily="50" charset="-128"/>
              </a:rPr>
              <a:t>～「連携」から「共創」へ～</a:t>
            </a:r>
          </a:p>
          <a:p>
            <a:pPr algn="ctr"/>
            <a:r>
              <a:rPr lang="ja-JP" altLang="en-US" sz="1400" dirty="0">
                <a:latin typeface="BIZ UDPゴシック" panose="020B0400000000000000" pitchFamily="50" charset="-128"/>
                <a:ea typeface="BIZ UDPゴシック" panose="020B0400000000000000" pitchFamily="50" charset="-128"/>
              </a:rPr>
              <a:t>（講師は「逆プロポ」共同創業者の伊藤大貴氏）</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p>
          <a:p>
            <a:pPr algn="ctr"/>
            <a:endParaRPr lang="ja-JP" altLang="en-US" sz="1400" dirty="0"/>
          </a:p>
        </p:txBody>
      </p:sp>
      <p:pic>
        <p:nvPicPr>
          <p:cNvPr id="4" name="グラフィックス 3" descr="ユーザー">
            <a:extLst>
              <a:ext uri="{FF2B5EF4-FFF2-40B4-BE49-F238E27FC236}">
                <a16:creationId xmlns:a16="http://schemas.microsoft.com/office/drawing/2014/main" id="{4EF08437-D735-9FB4-7AB0-32DCFFD836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579" y="3612765"/>
            <a:ext cx="1186339" cy="1186339"/>
          </a:xfrm>
          <a:prstGeom prst="rect">
            <a:avLst/>
          </a:prstGeom>
        </p:spPr>
      </p:pic>
      <p:sp>
        <p:nvSpPr>
          <p:cNvPr id="7" name="矢印: 右 6">
            <a:extLst>
              <a:ext uri="{FF2B5EF4-FFF2-40B4-BE49-F238E27FC236}">
                <a16:creationId xmlns:a16="http://schemas.microsoft.com/office/drawing/2014/main" id="{80737B3D-F3BB-AC91-77DC-48A081899AFE}"/>
              </a:ext>
            </a:extLst>
          </p:cNvPr>
          <p:cNvSpPr/>
          <p:nvPr/>
        </p:nvSpPr>
        <p:spPr>
          <a:xfrm>
            <a:off x="2281725" y="4237128"/>
            <a:ext cx="474446" cy="535665"/>
          </a:xfrm>
          <a:prstGeom prst="rightArrow">
            <a:avLst>
              <a:gd name="adj1" fmla="val 50000"/>
              <a:gd name="adj2" fmla="val 60829"/>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グラフィックス 7" descr="ユーザー">
            <a:extLst>
              <a:ext uri="{FF2B5EF4-FFF2-40B4-BE49-F238E27FC236}">
                <a16:creationId xmlns:a16="http://schemas.microsoft.com/office/drawing/2014/main" id="{F215EB56-C1BF-50BD-C657-618B45C92F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4025" y="3586454"/>
            <a:ext cx="1186339" cy="1186339"/>
          </a:xfrm>
          <a:prstGeom prst="rect">
            <a:avLst/>
          </a:prstGeom>
        </p:spPr>
      </p:pic>
      <p:sp>
        <p:nvSpPr>
          <p:cNvPr id="10" name="テキスト ボックス 9">
            <a:extLst>
              <a:ext uri="{FF2B5EF4-FFF2-40B4-BE49-F238E27FC236}">
                <a16:creationId xmlns:a16="http://schemas.microsoft.com/office/drawing/2014/main" id="{99B13431-AC13-F377-9196-D2F0CE0AB845}"/>
              </a:ext>
            </a:extLst>
          </p:cNvPr>
          <p:cNvSpPr txBox="1"/>
          <p:nvPr/>
        </p:nvSpPr>
        <p:spPr>
          <a:xfrm>
            <a:off x="5033962" y="2695191"/>
            <a:ext cx="4757737" cy="954107"/>
          </a:xfrm>
          <a:prstGeom prst="rect">
            <a:avLst/>
          </a:prstGeom>
          <a:noFill/>
        </p:spPr>
        <p:txBody>
          <a:bodyPr wrap="square">
            <a:spAutoFit/>
          </a:bodyPr>
          <a:lstStyle/>
          <a:p>
            <a:r>
              <a:rPr kumimoji="1" lang="ja-JP" altLang="en-US" sz="2800" dirty="0">
                <a:latin typeface="BIZ UDPゴシック" panose="020B0400000000000000" pitchFamily="50" charset="-128"/>
                <a:ea typeface="BIZ UDPゴシック" panose="020B0400000000000000" pitchFamily="50" charset="-128"/>
              </a:rPr>
              <a:t>②課題を模擬プレゼンし、</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専門家からの</a:t>
            </a:r>
            <a:r>
              <a:rPr kumimoji="1" lang="ja-JP" altLang="en-US" sz="2800" dirty="0">
                <a:solidFill>
                  <a:srgbClr val="FF0000"/>
                </a:solidFill>
                <a:latin typeface="BIZ UDPゴシック" panose="020B0400000000000000" pitchFamily="50" charset="-128"/>
                <a:ea typeface="BIZ UDPゴシック" panose="020B0400000000000000" pitchFamily="50" charset="-128"/>
              </a:rPr>
              <a:t>具体的助言</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67229C50-DB25-FA80-2D4C-B047BE339B6C}"/>
              </a:ext>
            </a:extLst>
          </p:cNvPr>
          <p:cNvSpPr txBox="1"/>
          <p:nvPr/>
        </p:nvSpPr>
        <p:spPr>
          <a:xfrm>
            <a:off x="5033963" y="4016598"/>
            <a:ext cx="4757738" cy="1384995"/>
          </a:xfrm>
          <a:prstGeom prst="rect">
            <a:avLst/>
          </a:prstGeom>
          <a:noFill/>
        </p:spPr>
        <p:txBody>
          <a:bodyPr wrap="square">
            <a:spAutoFit/>
          </a:bodyPr>
          <a:lstStyle/>
          <a:p>
            <a:r>
              <a:rPr kumimoji="1" lang="ja-JP" altLang="en-US" sz="2800" dirty="0">
                <a:latin typeface="BIZ UDPゴシック" panose="020B0400000000000000" pitchFamily="50" charset="-128"/>
                <a:ea typeface="BIZ UDPゴシック" panose="020B0400000000000000" pitchFamily="50" charset="-128"/>
              </a:rPr>
              <a:t>③専門家や参加者間の　</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solidFill>
                  <a:srgbClr val="FF0000"/>
                </a:solidFill>
                <a:latin typeface="BIZ UDPゴシック" panose="020B0400000000000000" pitchFamily="50" charset="-128"/>
                <a:ea typeface="BIZ UDPゴシック" panose="020B0400000000000000" pitchFamily="50" charset="-128"/>
              </a:rPr>
              <a:t>　　つながり・ネットワーク</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37A4DD4-DAD2-7864-DF6D-C6A1ADEECF52}"/>
              </a:ext>
            </a:extLst>
          </p:cNvPr>
          <p:cNvSpPr txBox="1"/>
          <p:nvPr/>
        </p:nvSpPr>
        <p:spPr>
          <a:xfrm>
            <a:off x="5049462" y="1448981"/>
            <a:ext cx="5033961" cy="954107"/>
          </a:xfrm>
          <a:prstGeom prst="rect">
            <a:avLst/>
          </a:prstGeom>
          <a:noFill/>
        </p:spPr>
        <p:txBody>
          <a:bodyPr wrap="square">
            <a:spAutoFit/>
          </a:bodyPr>
          <a:lstStyle/>
          <a:p>
            <a:r>
              <a:rPr kumimoji="1" lang="ja-JP" altLang="en-US" sz="2800" dirty="0">
                <a:latin typeface="BIZ UDPゴシック" panose="020B0400000000000000" pitchFamily="50" charset="-128"/>
                <a:ea typeface="BIZ UDPゴシック" panose="020B0400000000000000" pitchFamily="50" charset="-128"/>
              </a:rPr>
              <a:t>①課題を企業へ</a:t>
            </a:r>
            <a:endParaRPr kumimoji="1" lang="en-US" altLang="ja-JP" sz="2800" dirty="0">
              <a:latin typeface="BIZ UDPゴシック" panose="020B0400000000000000" pitchFamily="50" charset="-128"/>
              <a:ea typeface="BIZ UDPゴシック" panose="020B0400000000000000" pitchFamily="50" charset="-128"/>
            </a:endParaRPr>
          </a:p>
          <a:p>
            <a:r>
              <a:rPr kumimoji="1" lang="ja-JP" altLang="en-US" sz="2800" dirty="0">
                <a:latin typeface="BIZ UDPゴシック" panose="020B0400000000000000" pitchFamily="50" charset="-128"/>
                <a:ea typeface="BIZ UDPゴシック" panose="020B0400000000000000" pitchFamily="50" charset="-128"/>
              </a:rPr>
              <a:t>　スムーズに伝える</a:t>
            </a:r>
            <a:r>
              <a:rPr kumimoji="1" lang="ja-JP" altLang="en-US" sz="2800" dirty="0">
                <a:solidFill>
                  <a:srgbClr val="FF0000"/>
                </a:solidFill>
                <a:latin typeface="BIZ UDPゴシック" panose="020B0400000000000000" pitchFamily="50" charset="-128"/>
                <a:ea typeface="BIZ UDPゴシック" panose="020B0400000000000000" pitchFamily="50" charset="-128"/>
              </a:rPr>
              <a:t>技法習得</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94263B0-4E14-C04D-E19E-C7AC8BA2F248}"/>
              </a:ext>
            </a:extLst>
          </p:cNvPr>
          <p:cNvSpPr txBox="1"/>
          <p:nvPr/>
        </p:nvSpPr>
        <p:spPr>
          <a:xfrm>
            <a:off x="808622" y="4724035"/>
            <a:ext cx="1194912" cy="369332"/>
          </a:xfrm>
          <a:prstGeom prst="rect">
            <a:avLst/>
          </a:prstGeom>
          <a:noFill/>
        </p:spPr>
        <p:txBody>
          <a:bodyPr wrap="square">
            <a:spAutoFit/>
          </a:bodyPr>
          <a:lstStyle/>
          <a:p>
            <a:r>
              <a:rPr kumimoji="1" lang="ja-JP" altLang="en-US" sz="1800" dirty="0">
                <a:latin typeface="BIZ UDPゴシック" panose="020B0400000000000000" pitchFamily="50" charset="-128"/>
                <a:ea typeface="BIZ UDPゴシック" panose="020B0400000000000000" pitchFamily="50" charset="-128"/>
              </a:rPr>
              <a:t>研修会前</a:t>
            </a:r>
            <a:endParaRPr lang="ja-JP" altLang="en-US" dirty="0"/>
          </a:p>
        </p:txBody>
      </p:sp>
      <p:sp>
        <p:nvSpPr>
          <p:cNvPr id="17" name="テキスト ボックス 16">
            <a:extLst>
              <a:ext uri="{FF2B5EF4-FFF2-40B4-BE49-F238E27FC236}">
                <a16:creationId xmlns:a16="http://schemas.microsoft.com/office/drawing/2014/main" id="{F1A03723-75DA-C885-4020-42C3BA7EB2E3}"/>
              </a:ext>
            </a:extLst>
          </p:cNvPr>
          <p:cNvSpPr txBox="1"/>
          <p:nvPr/>
        </p:nvSpPr>
        <p:spPr>
          <a:xfrm>
            <a:off x="3092641" y="4697053"/>
            <a:ext cx="1194912" cy="369332"/>
          </a:xfrm>
          <a:prstGeom prst="rect">
            <a:avLst/>
          </a:prstGeom>
          <a:noFill/>
        </p:spPr>
        <p:txBody>
          <a:bodyPr wrap="square">
            <a:spAutoFit/>
          </a:bodyPr>
          <a:lstStyle/>
          <a:p>
            <a:r>
              <a:rPr kumimoji="1" lang="ja-JP" altLang="en-US" sz="1800" dirty="0">
                <a:latin typeface="BIZ UDPゴシック" panose="020B0400000000000000" pitchFamily="50" charset="-128"/>
                <a:ea typeface="BIZ UDPゴシック" panose="020B0400000000000000" pitchFamily="50" charset="-128"/>
              </a:rPr>
              <a:t>研修会後</a:t>
            </a:r>
            <a:endParaRPr lang="ja-JP" altLang="en-US" dirty="0"/>
          </a:p>
        </p:txBody>
      </p:sp>
      <p:sp>
        <p:nvSpPr>
          <p:cNvPr id="18" name="テキスト ボックス 17">
            <a:extLst>
              <a:ext uri="{FF2B5EF4-FFF2-40B4-BE49-F238E27FC236}">
                <a16:creationId xmlns:a16="http://schemas.microsoft.com/office/drawing/2014/main" id="{B59F6955-480C-D566-932D-9C3ABB93D995}"/>
              </a:ext>
            </a:extLst>
          </p:cNvPr>
          <p:cNvSpPr txBox="1"/>
          <p:nvPr/>
        </p:nvSpPr>
        <p:spPr>
          <a:xfrm>
            <a:off x="767028" y="3120313"/>
            <a:ext cx="3331361" cy="646331"/>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kumimoji="1" lang="en-US" altLang="ja-JP" sz="1200" dirty="0">
                <a:latin typeface="BIZ UDPゴシック" panose="020B0400000000000000" pitchFamily="50" charset="-128"/>
                <a:ea typeface="BIZ UDPゴシック" panose="020B0400000000000000" pitchFamily="50" charset="-128"/>
              </a:rPr>
              <a:t>2022</a:t>
            </a:r>
            <a:r>
              <a:rPr kumimoji="1" lang="ja-JP" altLang="en-US" sz="1200" dirty="0">
                <a:latin typeface="BIZ UDPゴシック" panose="020B0400000000000000" pitchFamily="50" charset="-128"/>
                <a:ea typeface="BIZ UDPゴシック" panose="020B0400000000000000" pitchFamily="50" charset="-128"/>
              </a:rPr>
              <a:t>年</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13</a:t>
            </a:r>
            <a:r>
              <a:rPr kumimoji="1" lang="ja-JP" altLang="en-US" sz="1200" dirty="0">
                <a:latin typeface="BIZ UDPゴシック" panose="020B0400000000000000" pitchFamily="50" charset="-128"/>
                <a:ea typeface="BIZ UDPゴシック" panose="020B0400000000000000" pitchFamily="50" charset="-128"/>
              </a:rPr>
              <a:t>日（木）　</a:t>
            </a:r>
            <a:r>
              <a:rPr kumimoji="1" lang="en-US" altLang="ja-JP" sz="1200" dirty="0">
                <a:latin typeface="BIZ UDPゴシック" panose="020B0400000000000000" pitchFamily="50" charset="-128"/>
                <a:ea typeface="BIZ UDPゴシック" panose="020B0400000000000000" pitchFamily="50" charset="-128"/>
              </a:rPr>
              <a:t>14</a:t>
            </a:r>
            <a:r>
              <a:rPr kumimoji="1" lang="ja-JP" altLang="en-US" sz="1200" dirty="0">
                <a:latin typeface="BIZ UDPゴシック" panose="020B0400000000000000" pitchFamily="50" charset="-128"/>
                <a:ea typeface="BIZ UDPゴシック" panose="020B0400000000000000" pitchFamily="50" charset="-128"/>
              </a:rPr>
              <a:t>時～</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時</a:t>
            </a:r>
            <a:r>
              <a:rPr kumimoji="1" lang="en-US" altLang="ja-JP" sz="1200" dirty="0">
                <a:latin typeface="BIZ UDPゴシック" panose="020B0400000000000000" pitchFamily="50" charset="-128"/>
                <a:ea typeface="BIZ UDPゴシック" panose="020B0400000000000000" pitchFamily="50" charset="-128"/>
              </a:rPr>
              <a:t>20</a:t>
            </a:r>
            <a:r>
              <a:rPr kumimoji="1" lang="ja-JP" altLang="en-US" sz="1200" dirty="0">
                <a:latin typeface="BIZ UDPゴシック" panose="020B0400000000000000" pitchFamily="50" charset="-128"/>
                <a:ea typeface="BIZ UDPゴシック" panose="020B0400000000000000" pitchFamily="50" charset="-128"/>
              </a:rPr>
              <a:t>分</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近畿地方環境事務所（大阪・桜ノ宮合同庁舎）</a:t>
            </a:r>
            <a:endParaRPr kumimoji="1"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latin typeface="BIZ UDPゴシック" panose="020B0400000000000000" pitchFamily="50" charset="-128"/>
                <a:ea typeface="BIZ UDPゴシック" panose="020B0400000000000000" pitchFamily="50" charset="-128"/>
              </a:rPr>
              <a:t>定員：</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名</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9" name="左中かっこ 18">
            <a:extLst>
              <a:ext uri="{FF2B5EF4-FFF2-40B4-BE49-F238E27FC236}">
                <a16:creationId xmlns:a16="http://schemas.microsoft.com/office/drawing/2014/main" id="{25DE031C-FCE3-5F7F-D825-6E934993E5B3}"/>
              </a:ext>
            </a:extLst>
          </p:cNvPr>
          <p:cNvSpPr/>
          <p:nvPr/>
        </p:nvSpPr>
        <p:spPr>
          <a:xfrm>
            <a:off x="4575611" y="1637284"/>
            <a:ext cx="363102" cy="3164265"/>
          </a:xfrm>
          <a:prstGeom prst="leftBrace">
            <a:avLst>
              <a:gd name="adj1" fmla="val 8333"/>
              <a:gd name="adj2" fmla="val 78933"/>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BF19BAF4-59D5-A5CE-2D71-7A26A8A9862E}"/>
              </a:ext>
            </a:extLst>
          </p:cNvPr>
          <p:cNvSpPr txBox="1"/>
          <p:nvPr/>
        </p:nvSpPr>
        <p:spPr>
          <a:xfrm>
            <a:off x="261424" y="5248526"/>
            <a:ext cx="9458839" cy="1384995"/>
          </a:xfrm>
          <a:prstGeom prst="rect">
            <a:avLst/>
          </a:prstGeom>
          <a:noFill/>
        </p:spPr>
        <p:txBody>
          <a:bodyPr wrap="square">
            <a:spAutoFit/>
          </a:bodyPr>
          <a:lstStyle/>
          <a:p>
            <a:pPr algn="ctr"/>
            <a:r>
              <a:rPr kumimoji="1" lang="ja-JP" altLang="en-US" sz="2800" b="1" dirty="0">
                <a:latin typeface="BIZ UDPゴシック" panose="020B0400000000000000" pitchFamily="50" charset="-128"/>
                <a:ea typeface="BIZ UDPゴシック" panose="020B0400000000000000" pitchFamily="50" charset="-128"/>
              </a:rPr>
              <a:t>上記の①～③のメリットがございます。</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これから「共創」を進める皆様に必須の要素です！</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研修会は無料！　このチャンスをお見逃しなく！！　</a:t>
            </a:r>
            <a:endParaRPr kumimoji="1" lang="en-US" altLang="ja-JP" sz="28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FEFF668-E073-C3AC-EDD3-7151CD19E57A}"/>
              </a:ext>
            </a:extLst>
          </p:cNvPr>
          <p:cNvSpPr txBox="1"/>
          <p:nvPr/>
        </p:nvSpPr>
        <p:spPr>
          <a:xfrm>
            <a:off x="57150" y="31676"/>
            <a:ext cx="9763125" cy="276999"/>
          </a:xfrm>
          <a:prstGeom prst="rect">
            <a:avLst/>
          </a:prstGeom>
          <a:noFill/>
        </p:spPr>
        <p:txBody>
          <a:bodyPr wrap="square" rtlCol="0">
            <a:spAutoFit/>
          </a:bodyPr>
          <a:lstStyle/>
          <a:p>
            <a:pPr algn="ctr"/>
            <a:r>
              <a:rPr kumimoji="1" lang="ja-JP" altLang="en-US" sz="1200" b="1" dirty="0">
                <a:solidFill>
                  <a:srgbClr val="0A9689"/>
                </a:solidFill>
                <a:latin typeface="BIZ UDPゴシック" panose="020B0400000000000000" pitchFamily="50" charset="-128"/>
                <a:ea typeface="BIZ UDPゴシック" panose="020B0400000000000000" pitchFamily="50" charset="-128"/>
              </a:rPr>
              <a:t>きんき共創マッチング　主催：環境省　近畿地方環境事務所・きんき環境館</a:t>
            </a:r>
            <a:r>
              <a:rPr kumimoji="1" lang="ja-JP" altLang="en-US" sz="1050" b="1" dirty="0">
                <a:solidFill>
                  <a:srgbClr val="0A9689"/>
                </a:solidFill>
                <a:latin typeface="BIZ UDPゴシック" panose="020B0400000000000000" pitchFamily="50" charset="-128"/>
                <a:ea typeface="BIZ UDPゴシック" panose="020B0400000000000000" pitchFamily="50" charset="-128"/>
              </a:rPr>
              <a:t>　　</a:t>
            </a:r>
            <a:endParaRPr kumimoji="1" lang="en-US" altLang="ja-JP" sz="1200" b="1" dirty="0">
              <a:solidFill>
                <a:srgbClr val="0A9689"/>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0D00393-C378-12E8-C309-55783BC0BE2C}"/>
              </a:ext>
            </a:extLst>
          </p:cNvPr>
          <p:cNvSpPr txBox="1"/>
          <p:nvPr/>
        </p:nvSpPr>
        <p:spPr>
          <a:xfrm>
            <a:off x="465691" y="332454"/>
            <a:ext cx="9030036" cy="523220"/>
          </a:xfrm>
          <a:prstGeom prst="rect">
            <a:avLst/>
          </a:prstGeom>
          <a:solidFill>
            <a:srgbClr val="0A9689"/>
          </a:solidFill>
        </p:spPr>
        <p:txBody>
          <a:bodyPr wrap="none" rtlCol="0">
            <a:sp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Q</a:t>
            </a:r>
            <a:r>
              <a:rPr kumimoji="1" lang="ja-JP" altLang="en-US" sz="2800" dirty="0">
                <a:solidFill>
                  <a:schemeClr val="bg1"/>
                </a:solidFill>
                <a:latin typeface="BIZ UDPゴシック" panose="020B0400000000000000" pitchFamily="50" charset="-128"/>
                <a:ea typeface="BIZ UDPゴシック" panose="020B0400000000000000" pitchFamily="50" charset="-128"/>
              </a:rPr>
              <a:t>２．研修会に参加すると、どんなメリットがありますか？</a:t>
            </a:r>
          </a:p>
        </p:txBody>
      </p:sp>
    </p:spTree>
    <p:extLst>
      <p:ext uri="{BB962C8B-B14F-4D97-AF65-F5344CB8AC3E}">
        <p14:creationId xmlns:p14="http://schemas.microsoft.com/office/powerpoint/2010/main" val="346092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直線矢印コネクタ 83">
            <a:extLst>
              <a:ext uri="{FF2B5EF4-FFF2-40B4-BE49-F238E27FC236}">
                <a16:creationId xmlns:a16="http://schemas.microsoft.com/office/drawing/2014/main" id="{AF76069A-4F4D-5929-0DDF-FDF0FDF58C45}"/>
              </a:ext>
            </a:extLst>
          </p:cNvPr>
          <p:cNvCxnSpPr>
            <a:cxnSpLocks/>
          </p:cNvCxnSpPr>
          <p:nvPr/>
        </p:nvCxnSpPr>
        <p:spPr>
          <a:xfrm>
            <a:off x="4743450" y="3749150"/>
            <a:ext cx="131463" cy="133880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1" name="四角形: 角を丸くする 60">
            <a:extLst>
              <a:ext uri="{FF2B5EF4-FFF2-40B4-BE49-F238E27FC236}">
                <a16:creationId xmlns:a16="http://schemas.microsoft.com/office/drawing/2014/main" id="{AB610484-EB2C-7AAB-8BDD-B502F049DE30}"/>
              </a:ext>
            </a:extLst>
          </p:cNvPr>
          <p:cNvSpPr/>
          <p:nvPr/>
        </p:nvSpPr>
        <p:spPr>
          <a:xfrm>
            <a:off x="7276625" y="3138428"/>
            <a:ext cx="2294980" cy="2025045"/>
          </a:xfrm>
          <a:prstGeom prst="roundRect">
            <a:avLst/>
          </a:prstGeom>
          <a:solidFill>
            <a:schemeClr val="accent4">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四角形: 角を丸くする 81">
            <a:extLst>
              <a:ext uri="{FF2B5EF4-FFF2-40B4-BE49-F238E27FC236}">
                <a16:creationId xmlns:a16="http://schemas.microsoft.com/office/drawing/2014/main" id="{4F566C1D-249D-56D9-51FB-AD50C054BD65}"/>
              </a:ext>
            </a:extLst>
          </p:cNvPr>
          <p:cNvSpPr/>
          <p:nvPr/>
        </p:nvSpPr>
        <p:spPr>
          <a:xfrm>
            <a:off x="192319" y="4591696"/>
            <a:ext cx="2243264" cy="1822866"/>
          </a:xfrm>
          <a:prstGeom prst="roundRect">
            <a:avLst/>
          </a:prstGeom>
          <a:solidFill>
            <a:schemeClr val="accent4">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1E84CCD-7D11-C3D9-D562-F55E9D0244AA}"/>
              </a:ext>
            </a:extLst>
          </p:cNvPr>
          <p:cNvSpPr>
            <a:spLocks noGrp="1"/>
          </p:cNvSpPr>
          <p:nvPr>
            <p:ph type="title"/>
          </p:nvPr>
        </p:nvSpPr>
        <p:spPr>
          <a:xfrm>
            <a:off x="45787" y="795669"/>
            <a:ext cx="9828000" cy="1153264"/>
          </a:xfrm>
        </p:spPr>
        <p:txBody>
          <a:bodyPr>
            <a:noAutofit/>
          </a:bodyPr>
          <a:lstStyle/>
          <a:p>
            <a:pPr algn="ctr"/>
            <a:r>
              <a:rPr lang="ja-JP" altLang="en-US" sz="2800" b="1" dirty="0">
                <a:latin typeface="BIZ UDPゴシック" panose="020B0400000000000000" pitchFamily="50" charset="-128"/>
                <a:ea typeface="BIZ UDPゴシック" panose="020B0400000000000000" pitchFamily="50" charset="-128"/>
              </a:rPr>
              <a:t>下図のように、</a:t>
            </a:r>
            <a:r>
              <a:rPr kumimoji="1" lang="ja-JP" altLang="en-US" sz="2800" b="1" dirty="0">
                <a:latin typeface="BIZ UDPゴシック" panose="020B0400000000000000" pitchFamily="50" charset="-128"/>
                <a:ea typeface="BIZ UDPゴシック" panose="020B0400000000000000" pitchFamily="50" charset="-128"/>
              </a:rPr>
              <a:t>多様なパターンでのご応募が可能です。</a:t>
            </a:r>
            <a:br>
              <a:rPr kumimoji="1" lang="en-US" altLang="ja-JP" sz="2800" b="1" dirty="0">
                <a:latin typeface="BIZ UDPゴシック" panose="020B0400000000000000" pitchFamily="50" charset="-128"/>
                <a:ea typeface="BIZ UDPゴシック" panose="020B0400000000000000" pitchFamily="50" charset="-128"/>
              </a:rPr>
            </a:br>
            <a:r>
              <a:rPr lang="ja-JP" altLang="en-US" sz="2800" b="1" dirty="0">
                <a:latin typeface="BIZ UDPゴシック" panose="020B0400000000000000" pitchFamily="50" charset="-128"/>
                <a:ea typeface="BIZ UDPゴシック" panose="020B0400000000000000" pitchFamily="50" charset="-128"/>
              </a:rPr>
              <a:t>ご不明な場合には、ぜひ事務局に</a:t>
            </a:r>
            <a:r>
              <a:rPr kumimoji="1" lang="ja-JP" altLang="en-US" sz="2800" b="1" dirty="0">
                <a:latin typeface="BIZ UDPゴシック" panose="020B0400000000000000" pitchFamily="50" charset="-128"/>
                <a:ea typeface="BIZ UDPゴシック" panose="020B0400000000000000" pitchFamily="50" charset="-128"/>
              </a:rPr>
              <a:t>ご相談ください！</a:t>
            </a:r>
          </a:p>
        </p:txBody>
      </p:sp>
      <p:pic>
        <p:nvPicPr>
          <p:cNvPr id="3" name="グラフィックス 2" descr="混乱した人">
            <a:extLst>
              <a:ext uri="{FF2B5EF4-FFF2-40B4-BE49-F238E27FC236}">
                <a16:creationId xmlns:a16="http://schemas.microsoft.com/office/drawing/2014/main" id="{7B856C27-857F-6FFF-61E1-49261470AB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2502" y="4956323"/>
            <a:ext cx="640080" cy="640080"/>
          </a:xfrm>
          <a:prstGeom prst="rect">
            <a:avLst/>
          </a:prstGeom>
        </p:spPr>
      </p:pic>
      <p:pic>
        <p:nvPicPr>
          <p:cNvPr id="5" name="グラフィックス 4" descr="カスタマー レビュー">
            <a:extLst>
              <a:ext uri="{FF2B5EF4-FFF2-40B4-BE49-F238E27FC236}">
                <a16:creationId xmlns:a16="http://schemas.microsoft.com/office/drawing/2014/main" id="{3210F6CD-DD97-195C-A38F-0780C85479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6870" y="4968833"/>
            <a:ext cx="640080" cy="640080"/>
          </a:xfrm>
          <a:prstGeom prst="rect">
            <a:avLst/>
          </a:prstGeom>
        </p:spPr>
      </p:pic>
      <p:sp>
        <p:nvSpPr>
          <p:cNvPr id="9" name="テキスト ボックス 8">
            <a:extLst>
              <a:ext uri="{FF2B5EF4-FFF2-40B4-BE49-F238E27FC236}">
                <a16:creationId xmlns:a16="http://schemas.microsoft.com/office/drawing/2014/main" id="{C50D96DF-BC43-FF0D-578B-28D07758FFEF}"/>
              </a:ext>
            </a:extLst>
          </p:cNvPr>
          <p:cNvSpPr txBox="1"/>
          <p:nvPr/>
        </p:nvSpPr>
        <p:spPr>
          <a:xfrm>
            <a:off x="165685" y="4191213"/>
            <a:ext cx="2031325"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①自治体環境部局</a:t>
            </a:r>
            <a:endParaRPr kumimoji="1" lang="en-US" altLang="ja-JP" dirty="0">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B25ADADF-C0F1-C576-95B8-EC5605E335AF}"/>
              </a:ext>
            </a:extLst>
          </p:cNvPr>
          <p:cNvSpPr/>
          <p:nvPr/>
        </p:nvSpPr>
        <p:spPr>
          <a:xfrm>
            <a:off x="2129120" y="2311798"/>
            <a:ext cx="4471451" cy="1822866"/>
          </a:xfrm>
          <a:prstGeom prst="roundRect">
            <a:avLst/>
          </a:prstGeom>
          <a:solidFill>
            <a:schemeClr val="accent4">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グラフィックス 15" descr="混乱した人">
            <a:extLst>
              <a:ext uri="{FF2B5EF4-FFF2-40B4-BE49-F238E27FC236}">
                <a16:creationId xmlns:a16="http://schemas.microsoft.com/office/drawing/2014/main" id="{A52A9507-560B-61C4-A685-26CDD1014A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1666" y="2728252"/>
            <a:ext cx="640080" cy="640080"/>
          </a:xfrm>
          <a:prstGeom prst="rect">
            <a:avLst/>
          </a:prstGeom>
        </p:spPr>
      </p:pic>
      <p:pic>
        <p:nvPicPr>
          <p:cNvPr id="17" name="グラフィックス 16" descr="カスタマー レビュー">
            <a:extLst>
              <a:ext uri="{FF2B5EF4-FFF2-40B4-BE49-F238E27FC236}">
                <a16:creationId xmlns:a16="http://schemas.microsoft.com/office/drawing/2014/main" id="{E89AE041-19D5-A709-5EBA-7EB4AD1730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11586" y="2744313"/>
            <a:ext cx="640080" cy="640080"/>
          </a:xfrm>
          <a:prstGeom prst="rect">
            <a:avLst/>
          </a:prstGeom>
        </p:spPr>
      </p:pic>
      <p:sp>
        <p:nvSpPr>
          <p:cNvPr id="19" name="テキスト ボックス 18">
            <a:extLst>
              <a:ext uri="{FF2B5EF4-FFF2-40B4-BE49-F238E27FC236}">
                <a16:creationId xmlns:a16="http://schemas.microsoft.com/office/drawing/2014/main" id="{32530743-17B5-7754-E8EA-D681D2038917}"/>
              </a:ext>
            </a:extLst>
          </p:cNvPr>
          <p:cNvSpPr txBox="1"/>
          <p:nvPr/>
        </p:nvSpPr>
        <p:spPr>
          <a:xfrm>
            <a:off x="592661" y="5703971"/>
            <a:ext cx="1338828"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〇市環境課</a:t>
            </a:r>
            <a:endParaRPr kumimoji="1" lang="en-US" altLang="ja-JP"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E375F3F4-E43F-053C-638B-73DABFF3384A}"/>
              </a:ext>
            </a:extLst>
          </p:cNvPr>
          <p:cNvSpPr txBox="1"/>
          <p:nvPr/>
        </p:nvSpPr>
        <p:spPr>
          <a:xfrm>
            <a:off x="5031017" y="3468988"/>
            <a:ext cx="1338828"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△市企画課</a:t>
            </a:r>
            <a:endParaRPr kumimoji="1" lang="en-US" altLang="ja-JP" dirty="0">
              <a:latin typeface="BIZ UDPゴシック" panose="020B0400000000000000" pitchFamily="50" charset="-128"/>
              <a:ea typeface="BIZ UDPゴシック" panose="020B0400000000000000" pitchFamily="50" charset="-128"/>
            </a:endParaRPr>
          </a:p>
        </p:txBody>
      </p:sp>
      <p:sp>
        <p:nvSpPr>
          <p:cNvPr id="22" name="楕円 21">
            <a:extLst>
              <a:ext uri="{FF2B5EF4-FFF2-40B4-BE49-F238E27FC236}">
                <a16:creationId xmlns:a16="http://schemas.microsoft.com/office/drawing/2014/main" id="{3F85D8E6-1679-1BFE-88D7-116DACA8B4E7}"/>
              </a:ext>
            </a:extLst>
          </p:cNvPr>
          <p:cNvSpPr/>
          <p:nvPr/>
        </p:nvSpPr>
        <p:spPr>
          <a:xfrm>
            <a:off x="4757862" y="2495920"/>
            <a:ext cx="1793987" cy="1571001"/>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70DB9F3E-A434-45BC-5E30-8E35D60641D7}"/>
              </a:ext>
            </a:extLst>
          </p:cNvPr>
          <p:cNvSpPr/>
          <p:nvPr/>
        </p:nvSpPr>
        <p:spPr>
          <a:xfrm>
            <a:off x="4141640" y="3119518"/>
            <a:ext cx="539586" cy="361950"/>
          </a:xfrm>
          <a:prstGeom prst="leftRigh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23EFD63B-6097-547E-9172-B9EAEA506A59}"/>
              </a:ext>
            </a:extLst>
          </p:cNvPr>
          <p:cNvSpPr txBox="1"/>
          <p:nvPr/>
        </p:nvSpPr>
        <p:spPr>
          <a:xfrm>
            <a:off x="2893128" y="1900323"/>
            <a:ext cx="2908168"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②自治体複数部局のチーム</a:t>
            </a:r>
            <a:endParaRPr kumimoji="1" lang="en-US" altLang="ja-JP" dirty="0">
              <a:latin typeface="BIZ UDPゴシック" panose="020B0400000000000000" pitchFamily="50" charset="-128"/>
              <a:ea typeface="BIZ UDPゴシック" panose="020B0400000000000000" pitchFamily="50" charset="-128"/>
            </a:endParaRPr>
          </a:p>
        </p:txBody>
      </p:sp>
      <p:pic>
        <p:nvPicPr>
          <p:cNvPr id="53" name="グラフィックス 52" descr="混乱した人">
            <a:extLst>
              <a:ext uri="{FF2B5EF4-FFF2-40B4-BE49-F238E27FC236}">
                <a16:creationId xmlns:a16="http://schemas.microsoft.com/office/drawing/2014/main" id="{68DA994D-F88D-40A6-696F-37E267D5468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2195" y="3620196"/>
            <a:ext cx="640080" cy="640080"/>
          </a:xfrm>
          <a:prstGeom prst="rect">
            <a:avLst/>
          </a:prstGeom>
        </p:spPr>
      </p:pic>
      <p:sp>
        <p:nvSpPr>
          <p:cNvPr id="55" name="楕円 54">
            <a:extLst>
              <a:ext uri="{FF2B5EF4-FFF2-40B4-BE49-F238E27FC236}">
                <a16:creationId xmlns:a16="http://schemas.microsoft.com/office/drawing/2014/main" id="{8EC3A9D8-ED3E-56B9-8164-ACB420214BCF}"/>
              </a:ext>
            </a:extLst>
          </p:cNvPr>
          <p:cNvSpPr/>
          <p:nvPr/>
        </p:nvSpPr>
        <p:spPr>
          <a:xfrm>
            <a:off x="7483402" y="3414694"/>
            <a:ext cx="1713437" cy="1500463"/>
          </a:xfrm>
          <a:prstGeom prst="ellipse">
            <a:avLst/>
          </a:prstGeom>
          <a:no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83C6949C-349C-47C8-255E-3B1E91ED9397}"/>
              </a:ext>
            </a:extLst>
          </p:cNvPr>
          <p:cNvSpPr txBox="1"/>
          <p:nvPr/>
        </p:nvSpPr>
        <p:spPr>
          <a:xfrm>
            <a:off x="7692128" y="4336070"/>
            <a:ext cx="1338828"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◇町産業課</a:t>
            </a:r>
            <a:endParaRPr kumimoji="1" lang="en-US" altLang="ja-JP" dirty="0">
              <a:latin typeface="BIZ UDPゴシック" panose="020B0400000000000000" pitchFamily="50" charset="-128"/>
              <a:ea typeface="BIZ UDPゴシック" panose="020B0400000000000000" pitchFamily="50" charset="-128"/>
            </a:endParaRPr>
          </a:p>
        </p:txBody>
      </p:sp>
      <p:sp>
        <p:nvSpPr>
          <p:cNvPr id="58" name="テキスト ボックス 57">
            <a:extLst>
              <a:ext uri="{FF2B5EF4-FFF2-40B4-BE49-F238E27FC236}">
                <a16:creationId xmlns:a16="http://schemas.microsoft.com/office/drawing/2014/main" id="{1362B222-0DA3-9CF5-4A90-2A083AF19108}"/>
              </a:ext>
            </a:extLst>
          </p:cNvPr>
          <p:cNvSpPr txBox="1"/>
          <p:nvPr/>
        </p:nvSpPr>
        <p:spPr>
          <a:xfrm>
            <a:off x="7242770" y="5184176"/>
            <a:ext cx="2549096" cy="923330"/>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③地域課題解決に</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取り組む団体と</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連携する自治体部局</a:t>
            </a:r>
            <a:endParaRPr kumimoji="1" lang="en-US" altLang="ja-JP" dirty="0">
              <a:latin typeface="BIZ UDPゴシック" panose="020B0400000000000000" pitchFamily="50" charset="-128"/>
              <a:ea typeface="BIZ UDPゴシック" panose="020B0400000000000000" pitchFamily="50" charset="-128"/>
            </a:endParaRPr>
          </a:p>
        </p:txBody>
      </p:sp>
      <p:sp>
        <p:nvSpPr>
          <p:cNvPr id="59" name="楕円 58">
            <a:extLst>
              <a:ext uri="{FF2B5EF4-FFF2-40B4-BE49-F238E27FC236}">
                <a16:creationId xmlns:a16="http://schemas.microsoft.com/office/drawing/2014/main" id="{A85C8AD2-EBED-184D-6B20-B3F6732E861E}"/>
              </a:ext>
            </a:extLst>
          </p:cNvPr>
          <p:cNvSpPr/>
          <p:nvPr/>
        </p:nvSpPr>
        <p:spPr>
          <a:xfrm>
            <a:off x="395419" y="4724564"/>
            <a:ext cx="1831362" cy="1603731"/>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2" name="グラフィックス 61" descr="混乱した人">
            <a:extLst>
              <a:ext uri="{FF2B5EF4-FFF2-40B4-BE49-F238E27FC236}">
                <a16:creationId xmlns:a16="http://schemas.microsoft.com/office/drawing/2014/main" id="{0817551D-E97A-07A1-346E-6C1E6D56253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95869" y="2353247"/>
            <a:ext cx="640080" cy="640080"/>
          </a:xfrm>
          <a:prstGeom prst="rect">
            <a:avLst/>
          </a:prstGeom>
        </p:spPr>
      </p:pic>
      <p:sp>
        <p:nvSpPr>
          <p:cNvPr id="63" name="矢印: 左右 62">
            <a:extLst>
              <a:ext uri="{FF2B5EF4-FFF2-40B4-BE49-F238E27FC236}">
                <a16:creationId xmlns:a16="http://schemas.microsoft.com/office/drawing/2014/main" id="{33EA7AC4-F55B-CE34-82A8-5D73A31BD3C0}"/>
              </a:ext>
            </a:extLst>
          </p:cNvPr>
          <p:cNvSpPr/>
          <p:nvPr/>
        </p:nvSpPr>
        <p:spPr>
          <a:xfrm rot="18598019">
            <a:off x="8558452" y="3096159"/>
            <a:ext cx="929230" cy="361950"/>
          </a:xfrm>
          <a:prstGeom prst="leftRightArrow">
            <a:avLst/>
          </a:prstGeom>
          <a:solidFill>
            <a:schemeClr val="bg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440AFE69-2B25-703A-AA83-510AF29A821C}"/>
              </a:ext>
            </a:extLst>
          </p:cNvPr>
          <p:cNvSpPr txBox="1"/>
          <p:nvPr/>
        </p:nvSpPr>
        <p:spPr>
          <a:xfrm>
            <a:off x="7859387" y="2366013"/>
            <a:ext cx="1436612" cy="523220"/>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地域課題解決に</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取り組む団体</a:t>
            </a:r>
            <a:endParaRPr kumimoji="1" lang="en-US" altLang="ja-JP" sz="1400" dirty="0">
              <a:latin typeface="BIZ UDPゴシック" panose="020B0400000000000000" pitchFamily="50" charset="-128"/>
              <a:ea typeface="BIZ UDPゴシック" panose="020B0400000000000000" pitchFamily="50" charset="-128"/>
            </a:endParaRPr>
          </a:p>
        </p:txBody>
      </p:sp>
      <p:grpSp>
        <p:nvGrpSpPr>
          <p:cNvPr id="65" name="グループ化 64">
            <a:extLst>
              <a:ext uri="{FF2B5EF4-FFF2-40B4-BE49-F238E27FC236}">
                <a16:creationId xmlns:a16="http://schemas.microsoft.com/office/drawing/2014/main" id="{ACB62A73-C72D-DD50-FF97-01DCE22552D7}"/>
              </a:ext>
            </a:extLst>
          </p:cNvPr>
          <p:cNvGrpSpPr/>
          <p:nvPr/>
        </p:nvGrpSpPr>
        <p:grpSpPr>
          <a:xfrm>
            <a:off x="3472006" y="5150745"/>
            <a:ext cx="3170908" cy="1542542"/>
            <a:chOff x="6573166" y="2444004"/>
            <a:chExt cx="3170908" cy="1542542"/>
          </a:xfrm>
        </p:grpSpPr>
        <p:pic>
          <p:nvPicPr>
            <p:cNvPr id="66" name="図 65">
              <a:extLst>
                <a:ext uri="{FF2B5EF4-FFF2-40B4-BE49-F238E27FC236}">
                  <a16:creationId xmlns:a16="http://schemas.microsoft.com/office/drawing/2014/main" id="{02DEAB54-9F42-77FE-6A61-CAABF050EB90}"/>
                </a:ext>
              </a:extLst>
            </p:cNvPr>
            <p:cNvPicPr>
              <a:picLocks noChangeAspect="1"/>
            </p:cNvPicPr>
            <p:nvPr/>
          </p:nvPicPr>
          <p:blipFill>
            <a:blip r:embed="rId14"/>
            <a:stretch>
              <a:fillRect/>
            </a:stretch>
          </p:blipFill>
          <p:spPr>
            <a:xfrm rot="5400000">
              <a:off x="7387349" y="1629821"/>
              <a:ext cx="1542542" cy="3170908"/>
            </a:xfrm>
            <a:prstGeom prst="rect">
              <a:avLst/>
            </a:prstGeom>
            <a:ln>
              <a:solidFill>
                <a:schemeClr val="tx1"/>
              </a:solidFill>
            </a:ln>
          </p:spPr>
        </p:pic>
        <p:sp>
          <p:nvSpPr>
            <p:cNvPr id="67" name="テキスト ボックス 66">
              <a:extLst>
                <a:ext uri="{FF2B5EF4-FFF2-40B4-BE49-F238E27FC236}">
                  <a16:creationId xmlns:a16="http://schemas.microsoft.com/office/drawing/2014/main" id="{83A7ECE5-189F-D8FD-C7E2-4EE31CCD8619}"/>
                </a:ext>
              </a:extLst>
            </p:cNvPr>
            <p:cNvSpPr txBox="1"/>
            <p:nvPr/>
          </p:nvSpPr>
          <p:spPr>
            <a:xfrm>
              <a:off x="6965625" y="2645975"/>
              <a:ext cx="2372765" cy="369332"/>
            </a:xfrm>
            <a:prstGeom prst="rect">
              <a:avLst/>
            </a:prstGeom>
            <a:solidFill>
              <a:srgbClr val="FFFFFF">
                <a:alpha val="60000"/>
              </a:srgbClr>
            </a:solidFill>
            <a:ln>
              <a:noFill/>
            </a:ln>
          </p:spPr>
          <p:txBody>
            <a:bodyPr wrap="none" rtlCol="0">
              <a:spAutoFit/>
            </a:bodyPr>
            <a:lstStyle/>
            <a:p>
              <a:pPr algn="ctr"/>
              <a:r>
                <a:rPr kumimoji="1" lang="ja-JP" altLang="en-US" dirty="0">
                  <a:latin typeface="BIZ UDPゴシック" panose="020B0400000000000000" pitchFamily="50" charset="-128"/>
                  <a:ea typeface="BIZ UDPゴシック" panose="020B0400000000000000" pitchFamily="50" charset="-128"/>
                </a:rPr>
                <a:t>きんき共創マッチング</a:t>
              </a:r>
              <a:endParaRPr kumimoji="1" lang="en-US" altLang="ja-JP" dirty="0">
                <a:latin typeface="BIZ UDPゴシック" panose="020B0400000000000000" pitchFamily="50" charset="-128"/>
                <a:ea typeface="BIZ UDPゴシック" panose="020B0400000000000000" pitchFamily="50" charset="-128"/>
              </a:endParaRPr>
            </a:p>
          </p:txBody>
        </p:sp>
        <p:pic>
          <p:nvPicPr>
            <p:cNvPr id="68" name="グラフィックス 67" descr="混乱した人">
              <a:extLst>
                <a:ext uri="{FF2B5EF4-FFF2-40B4-BE49-F238E27FC236}">
                  <a16:creationId xmlns:a16="http://schemas.microsoft.com/office/drawing/2014/main" id="{6201B77A-A355-A9DF-3A3F-75CA3A4E7FB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79467" y="3255332"/>
              <a:ext cx="493551" cy="493551"/>
            </a:xfrm>
            <a:prstGeom prst="rect">
              <a:avLst/>
            </a:prstGeom>
          </p:spPr>
        </p:pic>
        <p:pic>
          <p:nvPicPr>
            <p:cNvPr id="69" name="グラフィックス 68" descr="カスタマー レビュー">
              <a:extLst>
                <a:ext uri="{FF2B5EF4-FFF2-40B4-BE49-F238E27FC236}">
                  <a16:creationId xmlns:a16="http://schemas.microsoft.com/office/drawing/2014/main" id="{2AAB0E83-B26F-36DA-64F6-34A6C11A08E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736717" y="3263466"/>
              <a:ext cx="493551" cy="493551"/>
            </a:xfrm>
            <a:prstGeom prst="rect">
              <a:avLst/>
            </a:prstGeom>
          </p:spPr>
        </p:pic>
        <p:pic>
          <p:nvPicPr>
            <p:cNvPr id="70" name="図 69">
              <a:extLst>
                <a:ext uri="{FF2B5EF4-FFF2-40B4-BE49-F238E27FC236}">
                  <a16:creationId xmlns:a16="http://schemas.microsoft.com/office/drawing/2014/main" id="{48AFC44D-6FBE-F251-C99E-9EDD4D527D7A}"/>
                </a:ext>
              </a:extLst>
            </p:cNvPr>
            <p:cNvPicPr>
              <a:picLocks noChangeAspect="1"/>
            </p:cNvPicPr>
            <p:nvPr/>
          </p:nvPicPr>
          <p:blipFill rotWithShape="1">
            <a:blip r:embed="rId19">
              <a:extLst>
                <a:ext uri="{28A0092B-C50C-407E-A947-70E740481C1C}">
                  <a14:useLocalDpi xmlns:a14="http://schemas.microsoft.com/office/drawing/2010/main" val="0"/>
                </a:ext>
                <a:ext uri="{837473B0-CC2E-450A-ABE3-18F120FF3D39}">
                  <a1611:picAttrSrcUrl xmlns:a1611="http://schemas.microsoft.com/office/drawing/2016/11/main" r:id="rId20"/>
                </a:ext>
              </a:extLst>
            </a:blip>
            <a:srcRect t="41448"/>
            <a:stretch/>
          </p:blipFill>
          <p:spPr>
            <a:xfrm>
              <a:off x="7950576" y="3187597"/>
              <a:ext cx="1647946" cy="642538"/>
            </a:xfrm>
            <a:prstGeom prst="rect">
              <a:avLst/>
            </a:prstGeom>
          </p:spPr>
        </p:pic>
        <p:sp>
          <p:nvSpPr>
            <p:cNvPr id="71" name="テキスト ボックス 70">
              <a:extLst>
                <a:ext uri="{FF2B5EF4-FFF2-40B4-BE49-F238E27FC236}">
                  <a16:creationId xmlns:a16="http://schemas.microsoft.com/office/drawing/2014/main" id="{90C0B7E5-20C8-F4F3-9C8E-464F32100DB8}"/>
                </a:ext>
              </a:extLst>
            </p:cNvPr>
            <p:cNvSpPr txBox="1"/>
            <p:nvPr/>
          </p:nvSpPr>
          <p:spPr>
            <a:xfrm>
              <a:off x="7533323" y="3295352"/>
              <a:ext cx="442750" cy="461665"/>
            </a:xfrm>
            <a:prstGeom prst="rect">
              <a:avLst/>
            </a:prstGeom>
            <a:noFill/>
          </p:spPr>
          <p:txBody>
            <a:bodyPr wrap="none" rtlCol="0">
              <a:spAutoFit/>
            </a:bodyPr>
            <a:lstStyle/>
            <a:p>
              <a:r>
                <a:rPr kumimoji="1" lang="en-US" altLang="ja-JP" sz="2400" b="1" dirty="0">
                  <a:latin typeface="BIZ UDPゴシック" panose="020B0400000000000000" pitchFamily="50" charset="-128"/>
                  <a:ea typeface="BIZ UDPゴシック" panose="020B0400000000000000" pitchFamily="50" charset="-128"/>
                </a:rPr>
                <a:t>×</a:t>
              </a:r>
              <a:endParaRPr kumimoji="1" lang="ja-JP" altLang="en-US" sz="2400" b="1" dirty="0">
                <a:latin typeface="BIZ UDPゴシック" panose="020B0400000000000000" pitchFamily="50" charset="-128"/>
                <a:ea typeface="BIZ UDPゴシック" panose="020B0400000000000000" pitchFamily="50" charset="-128"/>
              </a:endParaRPr>
            </a:p>
          </p:txBody>
        </p:sp>
      </p:grpSp>
      <p:pic>
        <p:nvPicPr>
          <p:cNvPr id="76" name="グラフィックス 75" descr="混乱した人">
            <a:extLst>
              <a:ext uri="{FF2B5EF4-FFF2-40B4-BE49-F238E27FC236}">
                <a16:creationId xmlns:a16="http://schemas.microsoft.com/office/drawing/2014/main" id="{EB373A47-8B66-F660-6661-8BD0EED91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99011" y="2666289"/>
            <a:ext cx="640080" cy="640080"/>
          </a:xfrm>
          <a:prstGeom prst="rect">
            <a:avLst/>
          </a:prstGeom>
        </p:spPr>
      </p:pic>
      <p:pic>
        <p:nvPicPr>
          <p:cNvPr id="77" name="グラフィックス 76" descr="カスタマー レビュー">
            <a:extLst>
              <a:ext uri="{FF2B5EF4-FFF2-40B4-BE49-F238E27FC236}">
                <a16:creationId xmlns:a16="http://schemas.microsoft.com/office/drawing/2014/main" id="{CD54BCF7-3B8B-C177-A8B1-C45271B5E85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63379" y="2678799"/>
            <a:ext cx="640080" cy="640080"/>
          </a:xfrm>
          <a:prstGeom prst="rect">
            <a:avLst/>
          </a:prstGeom>
        </p:spPr>
      </p:pic>
      <p:sp>
        <p:nvSpPr>
          <p:cNvPr id="78" name="テキスト ボックス 77">
            <a:extLst>
              <a:ext uri="{FF2B5EF4-FFF2-40B4-BE49-F238E27FC236}">
                <a16:creationId xmlns:a16="http://schemas.microsoft.com/office/drawing/2014/main" id="{50C6E9CB-BCFC-15E7-E542-09AAF478B537}"/>
              </a:ext>
            </a:extLst>
          </p:cNvPr>
          <p:cNvSpPr txBox="1"/>
          <p:nvPr/>
        </p:nvSpPr>
        <p:spPr>
          <a:xfrm>
            <a:off x="2449170" y="3413937"/>
            <a:ext cx="1338828"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△市環境課</a:t>
            </a:r>
            <a:endParaRPr kumimoji="1" lang="en-US" altLang="ja-JP" dirty="0">
              <a:latin typeface="BIZ UDPゴシック" panose="020B0400000000000000" pitchFamily="50" charset="-128"/>
              <a:ea typeface="BIZ UDPゴシック" panose="020B0400000000000000" pitchFamily="50" charset="-128"/>
            </a:endParaRPr>
          </a:p>
        </p:txBody>
      </p:sp>
      <p:sp>
        <p:nvSpPr>
          <p:cNvPr id="79" name="楕円 78">
            <a:extLst>
              <a:ext uri="{FF2B5EF4-FFF2-40B4-BE49-F238E27FC236}">
                <a16:creationId xmlns:a16="http://schemas.microsoft.com/office/drawing/2014/main" id="{25D4DBC6-4CCC-76B6-EB93-E11FBB21F932}"/>
              </a:ext>
            </a:extLst>
          </p:cNvPr>
          <p:cNvSpPr/>
          <p:nvPr/>
        </p:nvSpPr>
        <p:spPr>
          <a:xfrm>
            <a:off x="2251928" y="2434530"/>
            <a:ext cx="1831362" cy="1603731"/>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0" name="グラフィックス 79" descr="カスタマー レビュー">
            <a:extLst>
              <a:ext uri="{FF2B5EF4-FFF2-40B4-BE49-F238E27FC236}">
                <a16:creationId xmlns:a16="http://schemas.microsoft.com/office/drawing/2014/main" id="{F3614578-246F-677A-BF6E-AF1B513A205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700560" y="3675154"/>
            <a:ext cx="640080" cy="640080"/>
          </a:xfrm>
          <a:prstGeom prst="rect">
            <a:avLst/>
          </a:prstGeom>
        </p:spPr>
      </p:pic>
      <p:cxnSp>
        <p:nvCxnSpPr>
          <p:cNvPr id="85" name="直線矢印コネクタ 84">
            <a:extLst>
              <a:ext uri="{FF2B5EF4-FFF2-40B4-BE49-F238E27FC236}">
                <a16:creationId xmlns:a16="http://schemas.microsoft.com/office/drawing/2014/main" id="{90D096AE-1202-C73F-AB0F-50BC812CC0B2}"/>
              </a:ext>
            </a:extLst>
          </p:cNvPr>
          <p:cNvCxnSpPr>
            <a:cxnSpLocks/>
            <a:stCxn id="82" idx="3"/>
          </p:cNvCxnSpPr>
          <p:nvPr/>
        </p:nvCxnSpPr>
        <p:spPr>
          <a:xfrm>
            <a:off x="2435583" y="5503129"/>
            <a:ext cx="1036423" cy="46560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735AB39F-F881-F734-40C9-5CB24618E92F}"/>
              </a:ext>
            </a:extLst>
          </p:cNvPr>
          <p:cNvCxnSpPr>
            <a:cxnSpLocks/>
          </p:cNvCxnSpPr>
          <p:nvPr/>
        </p:nvCxnSpPr>
        <p:spPr>
          <a:xfrm flipH="1">
            <a:off x="6245351" y="4497529"/>
            <a:ext cx="992770" cy="55729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B657EDA4-A817-D6F7-8AB0-EACE70278E8B}"/>
              </a:ext>
            </a:extLst>
          </p:cNvPr>
          <p:cNvSpPr txBox="1"/>
          <p:nvPr/>
        </p:nvSpPr>
        <p:spPr>
          <a:xfrm>
            <a:off x="57150" y="31676"/>
            <a:ext cx="9763125" cy="276999"/>
          </a:xfrm>
          <a:prstGeom prst="rect">
            <a:avLst/>
          </a:prstGeom>
          <a:noFill/>
        </p:spPr>
        <p:txBody>
          <a:bodyPr wrap="square" rtlCol="0">
            <a:spAutoFit/>
          </a:bodyPr>
          <a:lstStyle/>
          <a:p>
            <a:pPr algn="ctr"/>
            <a:r>
              <a:rPr kumimoji="1" lang="ja-JP" altLang="en-US" sz="1200" b="1" dirty="0">
                <a:solidFill>
                  <a:srgbClr val="0A9689"/>
                </a:solidFill>
                <a:latin typeface="BIZ UDPゴシック" panose="020B0400000000000000" pitchFamily="50" charset="-128"/>
                <a:ea typeface="BIZ UDPゴシック" panose="020B0400000000000000" pitchFamily="50" charset="-128"/>
              </a:rPr>
              <a:t>きんき共創マッチング　主催：環境省　近畿地方環境事務所・きんき環境館</a:t>
            </a:r>
            <a:r>
              <a:rPr kumimoji="1" lang="ja-JP" altLang="en-US" sz="1050" b="1" dirty="0">
                <a:solidFill>
                  <a:srgbClr val="0A9689"/>
                </a:solidFill>
                <a:latin typeface="BIZ UDPゴシック" panose="020B0400000000000000" pitchFamily="50" charset="-128"/>
                <a:ea typeface="BIZ UDPゴシック" panose="020B0400000000000000" pitchFamily="50" charset="-128"/>
              </a:rPr>
              <a:t>　　</a:t>
            </a:r>
            <a:endParaRPr kumimoji="1" lang="en-US" altLang="ja-JP" sz="1200" b="1" dirty="0">
              <a:solidFill>
                <a:srgbClr val="0A9689"/>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41E9EBA-521D-3ED8-7ED1-1E38B7DBDDA6}"/>
              </a:ext>
            </a:extLst>
          </p:cNvPr>
          <p:cNvSpPr txBox="1"/>
          <p:nvPr/>
        </p:nvSpPr>
        <p:spPr>
          <a:xfrm>
            <a:off x="234686" y="332454"/>
            <a:ext cx="9475671" cy="523220"/>
          </a:xfrm>
          <a:prstGeom prst="rect">
            <a:avLst/>
          </a:prstGeom>
          <a:solidFill>
            <a:srgbClr val="0A9689"/>
          </a:solidFill>
        </p:spPr>
        <p:txBody>
          <a:bodyPr wrap="none" rtlCol="0">
            <a:spAutoFit/>
          </a:bodyPr>
          <a:lstStyle/>
          <a:p>
            <a:r>
              <a:rPr kumimoji="1" lang="en-US" altLang="ja-JP" sz="2800" dirty="0">
                <a:solidFill>
                  <a:schemeClr val="bg1"/>
                </a:solidFill>
                <a:latin typeface="BIZ UDPゴシック" panose="020B0400000000000000" pitchFamily="50" charset="-128"/>
                <a:ea typeface="BIZ UDPゴシック" panose="020B0400000000000000" pitchFamily="50" charset="-128"/>
              </a:rPr>
              <a:t>Q</a:t>
            </a:r>
            <a:r>
              <a:rPr kumimoji="1" lang="ja-JP" altLang="en-US" sz="2800" dirty="0">
                <a:solidFill>
                  <a:schemeClr val="bg1"/>
                </a:solidFill>
                <a:latin typeface="BIZ UDPゴシック" panose="020B0400000000000000" pitchFamily="50" charset="-128"/>
                <a:ea typeface="BIZ UDPゴシック" panose="020B0400000000000000" pitchFamily="50" charset="-128"/>
              </a:rPr>
              <a:t>３．自治体は、どのような体制で課題エントリーできるの？</a:t>
            </a:r>
            <a:endParaRPr kumimoji="1" lang="en-US" altLang="ja-JP" sz="2800"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A37209F-96BF-7566-9C82-938B177A2153}"/>
              </a:ext>
            </a:extLst>
          </p:cNvPr>
          <p:cNvSpPr txBox="1"/>
          <p:nvPr/>
        </p:nvSpPr>
        <p:spPr>
          <a:xfrm>
            <a:off x="2433558" y="5195184"/>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〇市</a:t>
            </a:r>
            <a:endParaRPr kumimoji="1" lang="en-US" altLang="ja-JP"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BACD8C6-0A11-8DB5-F4A1-ACD3D2E181FB}"/>
              </a:ext>
            </a:extLst>
          </p:cNvPr>
          <p:cNvSpPr txBox="1"/>
          <p:nvPr/>
        </p:nvSpPr>
        <p:spPr>
          <a:xfrm>
            <a:off x="4782122" y="4223033"/>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△市</a:t>
            </a:r>
            <a:endParaRPr kumimoji="1" lang="en-US" altLang="ja-JP"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0D9DAD5-EDA2-EBC2-919A-1443EFF6D034}"/>
              </a:ext>
            </a:extLst>
          </p:cNvPr>
          <p:cNvSpPr txBox="1"/>
          <p:nvPr/>
        </p:nvSpPr>
        <p:spPr>
          <a:xfrm>
            <a:off x="6385013" y="4281467"/>
            <a:ext cx="646331"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◇町</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41574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Words>559</Words>
  <PresentationFormat>A4 210 x 297 mm</PresentationFormat>
  <Paragraphs>59</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UDPゴシック</vt:lpstr>
      <vt:lpstr>游ゴシック</vt:lpstr>
      <vt:lpstr>Arial</vt:lpstr>
      <vt:lpstr>Calibri</vt:lpstr>
      <vt:lpstr>Calibri Light</vt:lpstr>
      <vt:lpstr>Office テーマ</vt:lpstr>
      <vt:lpstr>PowerPoint プレゼンテーション</vt:lpstr>
      <vt:lpstr>PowerPoint プレゼンテーション</vt:lpstr>
      <vt:lpstr>下図のように、多様なパターンでのご応募が可能です。 ご不明な場合には、ぜひ事務局にご相談ください！</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