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59" d="100"/>
          <a:sy n="59" d="100"/>
        </p:scale>
        <p:origin x="211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1000561"/>
            <a:ext cx="1543050" cy="80088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000561"/>
            <a:ext cx="4514850" cy="80088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409249"/>
            <a:ext cx="3028950" cy="6600203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409249"/>
            <a:ext cx="3028950" cy="6600203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77934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302035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377934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302035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104573"/>
            <a:ext cx="2256235" cy="135215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1104573"/>
            <a:ext cx="3833813" cy="7934439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456723"/>
            <a:ext cx="2256235" cy="6582289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132262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1083182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950884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792538"/>
            <a:ext cx="6172200" cy="145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52712"/>
            <a:ext cx="6172200" cy="6656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C444-BB06-409A-9E3D-F95E97D66907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kinki.env.go.jp/nature/odaigahara/odai_top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「令和３年度大台ヶ原自然再生推進委員会の開催について」補足資料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27"/>
          <p:cNvSpPr txBox="1">
            <a:spLocks noChangeArrowheads="1"/>
          </p:cNvSpPr>
          <p:nvPr/>
        </p:nvSpPr>
        <p:spPr bwMode="auto">
          <a:xfrm>
            <a:off x="6134365" y="115887"/>
            <a:ext cx="7175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２／２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0648" y="402555"/>
            <a:ext cx="6246184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【大台ヶ原】</a:t>
            </a:r>
          </a:p>
          <a:p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吉野熊野国立公園の核心部に位置し、標高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1,695m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日出ヶ岳を最高峰とする台地上の地形には、トウヒやウラジロモミ、ブナなどの自然林がまとまって残っており、大型哺乳類をはじめ、多くの鳥類、両生類、昆虫類などが生息しています。また、歩道が整備されており、雄大なパノラマ景観や原生的な森林などを楽しむことができます。</a:t>
            </a:r>
          </a:p>
          <a:p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詳細はＨＰをご覧ください。→　</a:t>
            </a:r>
            <a:r>
              <a:rPr lang="en-US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2"/>
              </a:rPr>
              <a:t>http://kinki.env.go.jp/nature/odaigahara/odai_top.htm</a:t>
            </a:r>
            <a:endParaRPr lang="ja-JP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1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大台ヶ原での自然再生】</a:t>
            </a:r>
          </a:p>
          <a:p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昭和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30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年代の伊勢湾台風等による風倒木の発生、ニホンジカの個体数の増加、利用者の増加など複合的な要因により、トウヒやウラジロモミ、ブナをはじめとする森林植生の衰退が進行したことから、環境省は昭和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61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年から対策に着手、平成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17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年には自然再生推進計画を策定し、現在、第三期計画となる「大台ヶ原自然再生推進計画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2014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」（平成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26</a:t>
            </a:r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年度～）に基づき、「森林生態系、生物多様性の保全・再生」「ニホンジカ個体群の管理」「持続可能な利用の推進」を中心とした自然再生の取組を進めています</a:t>
            </a:r>
            <a:r>
              <a:rPr lang="ja-JP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endParaRPr lang="ja-JP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31" name="図 3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4681957"/>
            <a:ext cx="1672889" cy="1258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図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984" y="4705177"/>
            <a:ext cx="1615216" cy="124798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テキスト ボックス 25"/>
          <p:cNvSpPr txBox="1"/>
          <p:nvPr/>
        </p:nvSpPr>
        <p:spPr>
          <a:xfrm>
            <a:off x="133366" y="4138465"/>
            <a:ext cx="6591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【主な取組と近年の成果</a:t>
            </a:r>
            <a:r>
              <a:rPr lang="ja-JP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  <a:endParaRPr lang="ja-JP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7601" y="4257055"/>
            <a:ext cx="6289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u="sng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大規模</a:t>
            </a:r>
            <a:r>
              <a:rPr lang="ja-JP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な防鹿柵（</a:t>
            </a:r>
            <a:r>
              <a:rPr lang="en-US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67</a:t>
            </a:r>
            <a:r>
              <a:rPr lang="ja-JP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基　</a:t>
            </a:r>
            <a:r>
              <a:rPr lang="en-US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85.6Hha</a:t>
            </a:r>
            <a:r>
              <a:rPr lang="ja-JP" altLang="ja-JP" sz="11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）や稚樹保護柵等による森林生態系の保全・再生</a:t>
            </a:r>
            <a:r>
              <a:rPr lang="ja-JP" altLang="ja-JP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ja-JP" altLang="en-US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6" name="テキスト ボックス 22"/>
          <p:cNvSpPr txBox="1">
            <a:spLocks noChangeArrowheads="1"/>
          </p:cNvSpPr>
          <p:nvPr/>
        </p:nvSpPr>
        <p:spPr bwMode="auto">
          <a:xfrm>
            <a:off x="460908" y="4725536"/>
            <a:ext cx="1833167" cy="67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※防鹿柵内での植生回復状況（左：設置前、右：設置後）</a:t>
            </a:r>
            <a:endParaRPr lang="ja-JP" sz="120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32656" y="5992687"/>
            <a:ext cx="58109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100" u="sng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生息</a:t>
            </a:r>
            <a:r>
              <a:rPr lang="ja-JP" altLang="ja-JP" sz="1100" u="sng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密度</a:t>
            </a:r>
            <a:r>
              <a:rPr lang="en-US" altLang="ja-JP" sz="1100" u="sng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5</a:t>
            </a:r>
            <a:r>
              <a:rPr lang="ja-JP" altLang="ja-JP" sz="1100" u="sng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頭</a:t>
            </a:r>
            <a:r>
              <a:rPr lang="en-US" altLang="ja-JP" sz="1100" u="sng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/</a:t>
            </a:r>
            <a:r>
              <a:rPr lang="ja-JP" altLang="ja-JP" sz="1100" u="sng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㎢を目標としたニホンジカの</a:t>
            </a:r>
            <a:r>
              <a:rPr lang="ja-JP" altLang="ja-JP" sz="1100" u="sng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捕獲</a:t>
            </a:r>
            <a:endParaRPr lang="ja-JP" altLang="ja-JP" sz="1200" u="sng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048" name="正方形/長方形 2047"/>
          <p:cNvSpPr/>
          <p:nvPr/>
        </p:nvSpPr>
        <p:spPr>
          <a:xfrm>
            <a:off x="311498" y="8001351"/>
            <a:ext cx="23006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u="sng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持続可能な利用の推進・普及啓発</a:t>
            </a:r>
            <a:endParaRPr lang="ja-JP" altLang="en-US" sz="1100" u="sng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049" name="正方形/長方形 2048"/>
          <p:cNvSpPr/>
          <p:nvPr/>
        </p:nvSpPr>
        <p:spPr>
          <a:xfrm>
            <a:off x="324788" y="6279173"/>
            <a:ext cx="24064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10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環境省・林野庁・上北山村によるニホンジカ対策の連携協定（</a:t>
            </a:r>
            <a:r>
              <a:rPr lang="en-US" altLang="ja-JP" sz="110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H29</a:t>
            </a:r>
            <a:r>
              <a:rPr lang="ja-JP" altLang="ja-JP" sz="1100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）連携</a:t>
            </a:r>
            <a:r>
              <a:rPr lang="ja-JP" altLang="ja-JP" sz="110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捕獲</a:t>
            </a:r>
            <a:r>
              <a:rPr lang="ja-JP" altLang="ja-JP" sz="1100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100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実施</a:t>
            </a:r>
            <a:endParaRPr lang="ja-JP" altLang="ja-JP" sz="120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18"/>
          <p:cNvSpPr txBox="1">
            <a:spLocks noChangeArrowheads="1"/>
          </p:cNvSpPr>
          <p:nvPr/>
        </p:nvSpPr>
        <p:spPr bwMode="auto">
          <a:xfrm>
            <a:off x="343447" y="7000616"/>
            <a:ext cx="2046082" cy="73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※ニホンジカの生育密度は</a:t>
            </a:r>
            <a:r>
              <a:rPr lang="en-US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2003</a:t>
            </a: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年に</a:t>
            </a:r>
            <a:r>
              <a:rPr lang="en-US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40</a:t>
            </a: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頭</a:t>
            </a:r>
            <a:r>
              <a:rPr lang="en-US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/</a:t>
            </a: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㎢を超えていたが、捕獲の継続により、近年</a:t>
            </a:r>
            <a:r>
              <a:rPr lang="en-US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10</a:t>
            </a: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頭</a:t>
            </a:r>
            <a:r>
              <a:rPr lang="en-US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/</a:t>
            </a:r>
            <a:r>
              <a:rPr lang="ja-JP" sz="900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㎢前後で推移。（右図）</a:t>
            </a:r>
            <a:endParaRPr lang="ja-JP" sz="120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1" name="Picture 2" descr="\\clns0012\public\公園課・野生課バックアップ\公園課共有ファイル\17　大台ヶ原自然再生\★写真箱\◎目的別　抜粋フォルダ\正木峠定点\正木峠定点（1963）_菅沼孝之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2848457"/>
            <a:ext cx="1457295" cy="95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 descr="\\clns0012\public\公園課・野生課バックアップ\公園課共有ファイル\17　大台ヶ原自然再生\★写真箱\◎目的別　抜粋フォルダ\正木峠定点\正木峠定点(1997年)_菅沼先生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189" y="2840591"/>
            <a:ext cx="1447987" cy="95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右矢印 42"/>
          <p:cNvSpPr/>
          <p:nvPr/>
        </p:nvSpPr>
        <p:spPr>
          <a:xfrm>
            <a:off x="2389529" y="3023593"/>
            <a:ext cx="452438" cy="64928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4" name="テキスト ボックス 12"/>
          <p:cNvSpPr txBox="1">
            <a:spLocks noChangeArrowheads="1"/>
          </p:cNvSpPr>
          <p:nvPr/>
        </p:nvSpPr>
        <p:spPr bwMode="auto">
          <a:xfrm>
            <a:off x="1938682" y="3567149"/>
            <a:ext cx="7699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1963</a:t>
            </a:r>
            <a:endParaRPr lang="ja-JP" altLang="en-US" sz="11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テキスト ボックス 14"/>
          <p:cNvSpPr txBox="1">
            <a:spLocks noChangeArrowheads="1"/>
          </p:cNvSpPr>
          <p:nvPr/>
        </p:nvSpPr>
        <p:spPr bwMode="auto">
          <a:xfrm>
            <a:off x="3618216" y="3559594"/>
            <a:ext cx="1079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05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1997</a:t>
            </a:r>
            <a:endParaRPr lang="ja-JP" altLang="en-US" sz="105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6" name="Picture 14" descr="\\clns0012\public\公園課・野生課バックアップ\公園課共有ファイル\17　大台ヶ原自然再生\★写真箱\◎目的別　抜粋フォルダ\正木峠定点\110723正木峠04(縮小）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6" t="2611" b="9544"/>
          <a:stretch>
            <a:fillRect/>
          </a:stretch>
        </p:blipFill>
        <p:spPr bwMode="auto">
          <a:xfrm>
            <a:off x="4378554" y="2840591"/>
            <a:ext cx="1454814" cy="98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右矢印 46"/>
          <p:cNvSpPr/>
          <p:nvPr/>
        </p:nvSpPr>
        <p:spPr>
          <a:xfrm>
            <a:off x="4066711" y="3036073"/>
            <a:ext cx="452438" cy="64928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8" name="テキスト ボックス 47"/>
          <p:cNvSpPr txBox="1">
            <a:spLocks noChangeArrowheads="1"/>
          </p:cNvSpPr>
          <p:nvPr/>
        </p:nvSpPr>
        <p:spPr bwMode="auto">
          <a:xfrm>
            <a:off x="5409630" y="3589396"/>
            <a:ext cx="1079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05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2011</a:t>
            </a:r>
            <a:endParaRPr lang="ja-JP" altLang="en-US" sz="105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テキスト ボックス 2"/>
          <p:cNvSpPr txBox="1">
            <a:spLocks noChangeArrowheads="1"/>
          </p:cNvSpPr>
          <p:nvPr/>
        </p:nvSpPr>
        <p:spPr bwMode="auto">
          <a:xfrm>
            <a:off x="4756929" y="3788699"/>
            <a:ext cx="11624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800" dirty="0"/>
              <a:t>※</a:t>
            </a:r>
            <a:r>
              <a:rPr lang="ja-JP" altLang="en-US" sz="800" dirty="0" smtClean="0"/>
              <a:t>写真協力：菅沼孝之</a:t>
            </a:r>
            <a:endParaRPr lang="ja-JP" altLang="en-US" sz="800" dirty="0"/>
          </a:p>
        </p:txBody>
      </p:sp>
      <p:sp>
        <p:nvSpPr>
          <p:cNvPr id="2056" name="正方形/長方形 2055"/>
          <p:cNvSpPr/>
          <p:nvPr/>
        </p:nvSpPr>
        <p:spPr>
          <a:xfrm>
            <a:off x="217081" y="341312"/>
            <a:ext cx="6315432" cy="367575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229921" y="4121168"/>
            <a:ext cx="6315432" cy="56563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790" y="8264485"/>
            <a:ext cx="245934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大台ヶ原の魅力を</a:t>
            </a:r>
            <a:r>
              <a:rPr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伝える自然ガイドの登録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制度（</a:t>
            </a:r>
            <a:r>
              <a:rPr lang="ja-JP" altLang="en-US" sz="105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現在</a:t>
            </a:r>
            <a:r>
              <a:rPr lang="en-US" altLang="ja-JP" sz="105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27</a:t>
            </a:r>
            <a:r>
              <a:rPr lang="ja-JP" altLang="en-US" sz="1050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名が登録</a:t>
            </a:r>
            <a:r>
              <a:rPr lang="ja-JP" altLang="en-US" sz="1050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）やガイドスキルアップ講習を開催</a:t>
            </a:r>
            <a:r>
              <a:rPr lang="ja-JP" altLang="en-US" sz="1050" kern="100" dirty="0" smtClean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。</a:t>
            </a:r>
            <a:endParaRPr lang="en-US" altLang="ja-JP" sz="105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050" kern="100" dirty="0" smtClean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 smtClean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登録ガイドや自然再生委員による大台ヶ原ガイドイベント（ガイドウォーク）を実施</a:t>
            </a:r>
            <a:endParaRPr lang="ja-JP" altLang="ja-JP" sz="105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58" name="右矢印 57"/>
          <p:cNvSpPr/>
          <p:nvPr/>
        </p:nvSpPr>
        <p:spPr>
          <a:xfrm>
            <a:off x="4299097" y="5030672"/>
            <a:ext cx="452438" cy="64928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2058" name="図 20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9735" y="8139795"/>
            <a:ext cx="1780660" cy="1237511"/>
          </a:xfrm>
          <a:prstGeom prst="rect">
            <a:avLst/>
          </a:prstGeom>
        </p:spPr>
      </p:pic>
      <p:sp>
        <p:nvSpPr>
          <p:cNvPr id="62" name="正方形/長方形 61"/>
          <p:cNvSpPr/>
          <p:nvPr/>
        </p:nvSpPr>
        <p:spPr>
          <a:xfrm>
            <a:off x="2754025" y="9351615"/>
            <a:ext cx="22745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kern="100" dirty="0" smtClean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登録ガイドスキルアップ講習会</a:t>
            </a:r>
            <a:endParaRPr lang="ja-JP" altLang="ja-JP" sz="90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63" name="図 6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6249144"/>
            <a:ext cx="3907619" cy="1687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94" y="8135302"/>
            <a:ext cx="1892232" cy="1237948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4900242" y="9351615"/>
            <a:ext cx="22745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kern="100" dirty="0" smtClean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大台ヶ原ガイドウォーク</a:t>
            </a:r>
            <a:endParaRPr lang="ja-JP" altLang="ja-JP" sz="900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316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8E969926-C35E-4B9C-93F7-57A51276E4E6}" vid="{CB478695-38CA-4AB5-81A7-0DBA352C88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HGｺﾞｼｯｸM</vt:lpstr>
      <vt:lpstr>ＭＳ Ｐゴシック</vt:lpstr>
      <vt:lpstr>ＭＳ ゴシック</vt:lpstr>
      <vt:lpstr>ＭＳ 明朝</vt:lpstr>
      <vt:lpstr>Arial</vt:lpstr>
      <vt:lpstr>Calibri</vt:lpstr>
      <vt:lpstr>Times New Roman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2022-02-18T06:04:04Z</dcterms:created>
  <dcterms:modified xsi:type="dcterms:W3CDTF">2022-02-21T00:31:49Z</dcterms:modified>
</cp:coreProperties>
</file>